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118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rgbClr val="68B3BD"/>
          </a:solidFill>
          <a:ln w="12700">
            <a:solidFill>
              <a:srgbClr val="68B3B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28600" y="274320"/>
            <a:ext cx="1463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MEXTUDIA</a:t>
            </a:r>
            <a:endParaRPr lang="en-US" sz="13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43000" y="1280160"/>
            <a:ext cx="1188720" cy="118872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960120" y="2697480"/>
            <a:ext cx="1554480" cy="411480"/>
          </a:xfrm>
          <a:prstGeom prst="rect">
            <a:avLst/>
          </a:prstGeom>
          <a:solidFill>
            <a:srgbClr val="AB2C5A"/>
          </a:solidFill>
          <a:ln w="12700">
            <a:solidFill>
              <a:srgbClr val="AB2C5A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960120" y="269748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ADMISIÓN 2026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3749040" y="914400"/>
            <a:ext cx="5120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Kit de Admisión</a:t>
            </a:r>
            <a:endParaRPr lang="en-US" sz="3600" dirty="0"/>
          </a:p>
        </p:txBody>
      </p:sp>
      <p:sp>
        <p:nvSpPr>
          <p:cNvPr id="8" name="Text 5"/>
          <p:cNvSpPr/>
          <p:nvPr/>
        </p:nvSpPr>
        <p:spPr>
          <a:xfrm>
            <a:off x="3749040" y="1691640"/>
            <a:ext cx="51206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200" b="1" dirty="0">
                <a:solidFill>
                  <a:srgbClr val="68B3B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ESEF</a:t>
            </a:r>
            <a:endParaRPr lang="en-US" sz="7200" dirty="0"/>
          </a:p>
        </p:txBody>
      </p:sp>
      <p:sp>
        <p:nvSpPr>
          <p:cNvPr id="9" name="Text 6"/>
          <p:cNvSpPr/>
          <p:nvPr/>
        </p:nvSpPr>
        <p:spPr>
          <a:xfrm>
            <a:off x="3749040" y="2743200"/>
            <a:ext cx="5120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AAAAA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Escuela Superior de Educación Física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3749040" y="3383280"/>
            <a:ext cx="5120640" cy="822960"/>
          </a:xfrm>
          <a:prstGeom prst="rect">
            <a:avLst/>
          </a:prstGeom>
          <a:solidFill>
            <a:srgbClr val="AB2C5A"/>
          </a:solidFill>
          <a:ln w="12700">
            <a:solidFill>
              <a:srgbClr val="AB2C5A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3840480" y="3383280"/>
            <a:ext cx="4937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⚠  Solo 1 de cada 10 aspirantes ingresa — prepárate bien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91440" y="466344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mextudia.com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68B3BD"/>
          </a:solidFill>
          <a:ln w="12700">
            <a:solidFill>
              <a:srgbClr val="68B3B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7160" y="0"/>
            <a:ext cx="12801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MEXTUDIA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1554480" y="0"/>
            <a:ext cx="7315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¿Qué contiene este kit?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0" y="4873752"/>
            <a:ext cx="9144000" cy="265176"/>
          </a:xfrm>
          <a:prstGeom prst="rect">
            <a:avLst/>
          </a:prstGeom>
          <a:solidFill>
            <a:srgbClr val="111827"/>
          </a:solidFill>
          <a:ln w="12700">
            <a:solidFill>
              <a:srgbClr val="11182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82880" y="4873752"/>
            <a:ext cx="365760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mextudia.com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2743200" y="4873752"/>
            <a:ext cx="621792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AAAAA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© 2026 Mextudia – Todos los derechos reservados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365760" y="685800"/>
            <a:ext cx="8412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56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Tu guía completa de principio a fin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274320" y="1143000"/>
            <a:ext cx="1600200" cy="3520440"/>
          </a:xfrm>
          <a:prstGeom prst="rect">
            <a:avLst/>
          </a:prstGeom>
          <a:solidFill>
            <a:srgbClr val="F3F4F6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8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274320" y="1143000"/>
            <a:ext cx="1600200" cy="502920"/>
          </a:xfrm>
          <a:prstGeom prst="rect">
            <a:avLst/>
          </a:prstGeom>
          <a:solidFill>
            <a:srgbClr val="68B3BD"/>
          </a:solidFill>
          <a:ln w="12700">
            <a:solidFill>
              <a:srgbClr val="68B3BD"/>
            </a:solidFill>
            <a:prstDash val="solid"/>
          </a:ln>
        </p:spPr>
      </p:sp>
      <p:pic>
        <p:nvPicPr>
          <p:cNvPr id="11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1248" y="1216152"/>
            <a:ext cx="365760" cy="365760"/>
          </a:xfrm>
          <a:prstGeom prst="rect">
            <a:avLst/>
          </a:prstGeom>
        </p:spPr>
      </p:pic>
      <p:sp>
        <p:nvSpPr>
          <p:cNvPr id="12" name="Shape 9"/>
          <p:cNvSpPr/>
          <p:nvPr/>
        </p:nvSpPr>
        <p:spPr>
          <a:xfrm>
            <a:off x="841248" y="1828800"/>
            <a:ext cx="457200" cy="457200"/>
          </a:xfrm>
          <a:prstGeom prst="ellipse">
            <a:avLst/>
          </a:prstGeom>
          <a:solidFill>
            <a:srgbClr val="68B3BD"/>
          </a:solidFill>
          <a:ln w="12700">
            <a:solidFill>
              <a:srgbClr val="68B3BD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841248" y="1828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347472" y="2395728"/>
            <a:ext cx="1463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1182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Timeline del proceso</a:t>
            </a:r>
            <a:endParaRPr lang="en-US" sz="1000" dirty="0"/>
          </a:p>
        </p:txBody>
      </p:sp>
      <p:sp>
        <p:nvSpPr>
          <p:cNvPr id="15" name="Text 12"/>
          <p:cNvSpPr/>
          <p:nvPr/>
        </p:nvSpPr>
        <p:spPr>
          <a:xfrm>
            <a:off x="347472" y="3017520"/>
            <a:ext cx="1463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4B556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Todas las fechas críticas en una sola vista</a:t>
            </a:r>
            <a:endParaRPr lang="en-US" sz="900" dirty="0"/>
          </a:p>
        </p:txBody>
      </p:sp>
      <p:sp>
        <p:nvSpPr>
          <p:cNvPr id="16" name="Shape 13"/>
          <p:cNvSpPr/>
          <p:nvPr/>
        </p:nvSpPr>
        <p:spPr>
          <a:xfrm>
            <a:off x="2057400" y="1143000"/>
            <a:ext cx="1600200" cy="3520440"/>
          </a:xfrm>
          <a:prstGeom prst="rect">
            <a:avLst/>
          </a:prstGeom>
          <a:solidFill>
            <a:srgbClr val="F3F4F6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8000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2057400" y="1143000"/>
            <a:ext cx="1600200" cy="502920"/>
          </a:xfrm>
          <a:prstGeom prst="rect">
            <a:avLst/>
          </a:prstGeom>
          <a:solidFill>
            <a:srgbClr val="4A9AA5"/>
          </a:solidFill>
          <a:ln w="12700">
            <a:solidFill>
              <a:srgbClr val="4A9AA5"/>
            </a:solidFill>
            <a:prstDash val="solid"/>
          </a:ln>
        </p:spPr>
      </p:sp>
      <p:pic>
        <p:nvPicPr>
          <p:cNvPr id="1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4328" y="1216152"/>
            <a:ext cx="365760" cy="365760"/>
          </a:xfrm>
          <a:prstGeom prst="rect">
            <a:avLst/>
          </a:prstGeom>
        </p:spPr>
      </p:pic>
      <p:sp>
        <p:nvSpPr>
          <p:cNvPr id="19" name="Shape 15"/>
          <p:cNvSpPr/>
          <p:nvPr/>
        </p:nvSpPr>
        <p:spPr>
          <a:xfrm>
            <a:off x="2624328" y="1828800"/>
            <a:ext cx="457200" cy="457200"/>
          </a:xfrm>
          <a:prstGeom prst="ellipse">
            <a:avLst/>
          </a:prstGeom>
          <a:solidFill>
            <a:srgbClr val="4A9AA5"/>
          </a:solidFill>
          <a:ln w="12700">
            <a:solidFill>
              <a:srgbClr val="4A9AA5"/>
            </a:solidFill>
            <a:prstDash val="solid"/>
          </a:ln>
        </p:spPr>
      </p:sp>
      <p:sp>
        <p:nvSpPr>
          <p:cNvPr id="20" name="Text 16"/>
          <p:cNvSpPr/>
          <p:nvPr/>
        </p:nvSpPr>
        <p:spPr>
          <a:xfrm>
            <a:off x="2624328" y="1828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</a:t>
            </a:r>
            <a:endParaRPr lang="en-US" sz="1400" dirty="0"/>
          </a:p>
        </p:txBody>
      </p:sp>
      <p:sp>
        <p:nvSpPr>
          <p:cNvPr id="21" name="Text 17"/>
          <p:cNvSpPr/>
          <p:nvPr/>
        </p:nvSpPr>
        <p:spPr>
          <a:xfrm>
            <a:off x="2130552" y="2395728"/>
            <a:ext cx="1463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1182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Pre-registro</a:t>
            </a:r>
            <a:endParaRPr lang="en-US" sz="1000" dirty="0"/>
          </a:p>
        </p:txBody>
      </p:sp>
      <p:sp>
        <p:nvSpPr>
          <p:cNvPr id="22" name="Text 18"/>
          <p:cNvSpPr/>
          <p:nvPr/>
        </p:nvSpPr>
        <p:spPr>
          <a:xfrm>
            <a:off x="2130552" y="3017520"/>
            <a:ext cx="1463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4B556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Fechas por letra de apellido y pasos a seguir</a:t>
            </a:r>
            <a:endParaRPr lang="en-US" sz="900" dirty="0"/>
          </a:p>
        </p:txBody>
      </p:sp>
      <p:sp>
        <p:nvSpPr>
          <p:cNvPr id="23" name="Shape 19"/>
          <p:cNvSpPr/>
          <p:nvPr/>
        </p:nvSpPr>
        <p:spPr>
          <a:xfrm>
            <a:off x="3840480" y="1143000"/>
            <a:ext cx="1600200" cy="3520440"/>
          </a:xfrm>
          <a:prstGeom prst="rect">
            <a:avLst/>
          </a:prstGeom>
          <a:solidFill>
            <a:srgbClr val="F3F4F6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8000"/>
              </a:srgbClr>
            </a:outerShdw>
          </a:effectLst>
        </p:spPr>
      </p:sp>
      <p:sp>
        <p:nvSpPr>
          <p:cNvPr id="24" name="Shape 20"/>
          <p:cNvSpPr/>
          <p:nvPr/>
        </p:nvSpPr>
        <p:spPr>
          <a:xfrm>
            <a:off x="3840480" y="1143000"/>
            <a:ext cx="1600200" cy="502920"/>
          </a:xfrm>
          <a:prstGeom prst="rect">
            <a:avLst/>
          </a:prstGeom>
          <a:solidFill>
            <a:srgbClr val="AB2C5A"/>
          </a:solidFill>
          <a:ln w="12700">
            <a:solidFill>
              <a:srgbClr val="AB2C5A"/>
            </a:solidFill>
            <a:prstDash val="solid"/>
          </a:ln>
        </p:spPr>
      </p:sp>
      <p:pic>
        <p:nvPicPr>
          <p:cNvPr id="2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7408" y="1216152"/>
            <a:ext cx="365760" cy="365760"/>
          </a:xfrm>
          <a:prstGeom prst="rect">
            <a:avLst/>
          </a:prstGeom>
        </p:spPr>
      </p:pic>
      <p:sp>
        <p:nvSpPr>
          <p:cNvPr id="26" name="Shape 21"/>
          <p:cNvSpPr/>
          <p:nvPr/>
        </p:nvSpPr>
        <p:spPr>
          <a:xfrm>
            <a:off x="4407408" y="1828800"/>
            <a:ext cx="457200" cy="457200"/>
          </a:xfrm>
          <a:prstGeom prst="ellipse">
            <a:avLst/>
          </a:prstGeom>
          <a:solidFill>
            <a:srgbClr val="AB2C5A"/>
          </a:solidFill>
          <a:ln w="12700">
            <a:solidFill>
              <a:srgbClr val="AB2C5A"/>
            </a:solidFill>
            <a:prstDash val="solid"/>
          </a:ln>
        </p:spPr>
      </p:sp>
      <p:sp>
        <p:nvSpPr>
          <p:cNvPr id="27" name="Text 22"/>
          <p:cNvSpPr/>
          <p:nvPr/>
        </p:nvSpPr>
        <p:spPr>
          <a:xfrm>
            <a:off x="4407408" y="1828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</a:t>
            </a:r>
            <a:endParaRPr lang="en-US" sz="1400" dirty="0"/>
          </a:p>
        </p:txBody>
      </p:sp>
      <p:sp>
        <p:nvSpPr>
          <p:cNvPr id="28" name="Text 23"/>
          <p:cNvSpPr/>
          <p:nvPr/>
        </p:nvSpPr>
        <p:spPr>
          <a:xfrm>
            <a:off x="3913632" y="2395728"/>
            <a:ext cx="1463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1182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Documentos requeridos</a:t>
            </a:r>
            <a:endParaRPr lang="en-US" sz="1000" dirty="0"/>
          </a:p>
        </p:txBody>
      </p:sp>
      <p:sp>
        <p:nvSpPr>
          <p:cNvPr id="29" name="Text 24"/>
          <p:cNvSpPr/>
          <p:nvPr/>
        </p:nvSpPr>
        <p:spPr>
          <a:xfrm>
            <a:off x="3913632" y="3017520"/>
            <a:ext cx="1463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4B556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Lista completa con alertas de vigencia</a:t>
            </a:r>
            <a:endParaRPr lang="en-US" sz="900" dirty="0"/>
          </a:p>
        </p:txBody>
      </p:sp>
      <p:sp>
        <p:nvSpPr>
          <p:cNvPr id="30" name="Shape 25"/>
          <p:cNvSpPr/>
          <p:nvPr/>
        </p:nvSpPr>
        <p:spPr>
          <a:xfrm>
            <a:off x="5623560" y="1143000"/>
            <a:ext cx="1600200" cy="3520440"/>
          </a:xfrm>
          <a:prstGeom prst="rect">
            <a:avLst/>
          </a:prstGeom>
          <a:solidFill>
            <a:srgbClr val="F3F4F6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8000"/>
              </a:srgbClr>
            </a:outerShdw>
          </a:effectLst>
        </p:spPr>
      </p:sp>
      <p:sp>
        <p:nvSpPr>
          <p:cNvPr id="31" name="Shape 26"/>
          <p:cNvSpPr/>
          <p:nvPr/>
        </p:nvSpPr>
        <p:spPr>
          <a:xfrm>
            <a:off x="5623560" y="1143000"/>
            <a:ext cx="1600200" cy="502920"/>
          </a:xfrm>
          <a:prstGeom prst="rect">
            <a:avLst/>
          </a:prstGeom>
          <a:solidFill>
            <a:srgbClr val="C94D78"/>
          </a:solidFill>
          <a:ln w="12700">
            <a:solidFill>
              <a:srgbClr val="C94D78"/>
            </a:solidFill>
            <a:prstDash val="solid"/>
          </a:ln>
        </p:spPr>
      </p:sp>
      <p:pic>
        <p:nvPicPr>
          <p:cNvPr id="3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0488" y="1216152"/>
            <a:ext cx="365760" cy="365760"/>
          </a:xfrm>
          <a:prstGeom prst="rect">
            <a:avLst/>
          </a:prstGeom>
        </p:spPr>
      </p:pic>
      <p:sp>
        <p:nvSpPr>
          <p:cNvPr id="33" name="Shape 27"/>
          <p:cNvSpPr/>
          <p:nvPr/>
        </p:nvSpPr>
        <p:spPr>
          <a:xfrm>
            <a:off x="6190488" y="1828800"/>
            <a:ext cx="457200" cy="457200"/>
          </a:xfrm>
          <a:prstGeom prst="ellipse">
            <a:avLst/>
          </a:prstGeom>
          <a:solidFill>
            <a:srgbClr val="C94D78"/>
          </a:solidFill>
          <a:ln w="12700">
            <a:solidFill>
              <a:srgbClr val="C94D78"/>
            </a:solidFill>
            <a:prstDash val="solid"/>
          </a:ln>
        </p:spPr>
      </p:sp>
      <p:sp>
        <p:nvSpPr>
          <p:cNvPr id="34" name="Text 28"/>
          <p:cNvSpPr/>
          <p:nvPr/>
        </p:nvSpPr>
        <p:spPr>
          <a:xfrm>
            <a:off x="6190488" y="1828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4</a:t>
            </a:r>
            <a:endParaRPr lang="en-US" sz="1400" dirty="0"/>
          </a:p>
        </p:txBody>
      </p:sp>
      <p:sp>
        <p:nvSpPr>
          <p:cNvPr id="35" name="Text 29"/>
          <p:cNvSpPr/>
          <p:nvPr/>
        </p:nvSpPr>
        <p:spPr>
          <a:xfrm>
            <a:off x="5696712" y="2395728"/>
            <a:ext cx="1463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1182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Los 3 exámenes</a:t>
            </a:r>
            <a:endParaRPr lang="en-US" sz="1000" dirty="0"/>
          </a:p>
        </p:txBody>
      </p:sp>
      <p:sp>
        <p:nvSpPr>
          <p:cNvPr id="36" name="Text 30"/>
          <p:cNvSpPr/>
          <p:nvPr/>
        </p:nvSpPr>
        <p:spPr>
          <a:xfrm>
            <a:off x="5696712" y="3017520"/>
            <a:ext cx="1463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4B556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Qué evalúa cada uno y cómo prepararte</a:t>
            </a:r>
            <a:endParaRPr lang="en-US" sz="900" dirty="0"/>
          </a:p>
        </p:txBody>
      </p:sp>
      <p:sp>
        <p:nvSpPr>
          <p:cNvPr id="37" name="Shape 31"/>
          <p:cNvSpPr/>
          <p:nvPr/>
        </p:nvSpPr>
        <p:spPr>
          <a:xfrm>
            <a:off x="7406640" y="1143000"/>
            <a:ext cx="1600200" cy="3520440"/>
          </a:xfrm>
          <a:prstGeom prst="rect">
            <a:avLst/>
          </a:prstGeom>
          <a:solidFill>
            <a:srgbClr val="F3F4F6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8000"/>
              </a:srgbClr>
            </a:outerShdw>
          </a:effectLst>
        </p:spPr>
      </p:sp>
      <p:sp>
        <p:nvSpPr>
          <p:cNvPr id="38" name="Shape 32"/>
          <p:cNvSpPr/>
          <p:nvPr/>
        </p:nvSpPr>
        <p:spPr>
          <a:xfrm>
            <a:off x="7406640" y="1143000"/>
            <a:ext cx="1600200" cy="502920"/>
          </a:xfrm>
          <a:prstGeom prst="rect">
            <a:avLst/>
          </a:prstGeom>
          <a:solidFill>
            <a:srgbClr val="68B3BD"/>
          </a:solidFill>
          <a:ln w="12700">
            <a:solidFill>
              <a:srgbClr val="68B3BD"/>
            </a:solidFill>
            <a:prstDash val="solid"/>
          </a:ln>
        </p:spPr>
      </p:sp>
      <p:pic>
        <p:nvPicPr>
          <p:cNvPr id="39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73568" y="1216152"/>
            <a:ext cx="365760" cy="365760"/>
          </a:xfrm>
          <a:prstGeom prst="rect">
            <a:avLst/>
          </a:prstGeom>
        </p:spPr>
      </p:pic>
      <p:sp>
        <p:nvSpPr>
          <p:cNvPr id="40" name="Shape 33"/>
          <p:cNvSpPr/>
          <p:nvPr/>
        </p:nvSpPr>
        <p:spPr>
          <a:xfrm>
            <a:off x="7973568" y="1828800"/>
            <a:ext cx="457200" cy="457200"/>
          </a:xfrm>
          <a:prstGeom prst="ellipse">
            <a:avLst/>
          </a:prstGeom>
          <a:solidFill>
            <a:srgbClr val="68B3BD"/>
          </a:solidFill>
          <a:ln w="12700">
            <a:solidFill>
              <a:srgbClr val="68B3BD"/>
            </a:solidFill>
            <a:prstDash val="solid"/>
          </a:ln>
        </p:spPr>
      </p:sp>
      <p:sp>
        <p:nvSpPr>
          <p:cNvPr id="41" name="Text 34"/>
          <p:cNvSpPr/>
          <p:nvPr/>
        </p:nvSpPr>
        <p:spPr>
          <a:xfrm>
            <a:off x="7973568" y="1828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5</a:t>
            </a:r>
            <a:endParaRPr lang="en-US" sz="1400" dirty="0"/>
          </a:p>
        </p:txBody>
      </p:sp>
      <p:sp>
        <p:nvSpPr>
          <p:cNvPr id="42" name="Text 35"/>
          <p:cNvSpPr/>
          <p:nvPr/>
        </p:nvSpPr>
        <p:spPr>
          <a:xfrm>
            <a:off x="7479792" y="2395728"/>
            <a:ext cx="1463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1182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Inscripción final</a:t>
            </a:r>
            <a:endParaRPr lang="en-US" sz="1000" dirty="0"/>
          </a:p>
        </p:txBody>
      </p:sp>
      <p:sp>
        <p:nvSpPr>
          <p:cNvPr id="43" name="Text 36"/>
          <p:cNvSpPr/>
          <p:nvPr/>
        </p:nvSpPr>
        <p:spPr>
          <a:xfrm>
            <a:off x="7479792" y="3017520"/>
            <a:ext cx="1463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4B556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Qué hacer si quedas aceptado o en lista de corrimiento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68B3BD"/>
          </a:solidFill>
          <a:ln w="12700">
            <a:solidFill>
              <a:srgbClr val="68B3B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7160" y="0"/>
            <a:ext cx="12801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MEXTUDIA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1554480" y="0"/>
            <a:ext cx="7315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Timeline del Proceso ESEF 2026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0" y="4873752"/>
            <a:ext cx="9144000" cy="265176"/>
          </a:xfrm>
          <a:prstGeom prst="rect">
            <a:avLst/>
          </a:prstGeom>
          <a:solidFill>
            <a:srgbClr val="111827"/>
          </a:solidFill>
          <a:ln w="12700">
            <a:solidFill>
              <a:srgbClr val="11182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82880" y="4873752"/>
            <a:ext cx="365760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mextudia.com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2743200" y="4873752"/>
            <a:ext cx="621792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AAAAA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© 2026 Mextudia – Todos los derechos reservados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457200" y="2834640"/>
            <a:ext cx="8229600" cy="54864"/>
          </a:xfrm>
          <a:prstGeom prst="rect">
            <a:avLst/>
          </a:prstGeom>
          <a:solidFill>
            <a:srgbClr val="68B3BD"/>
          </a:solidFill>
          <a:ln w="12700">
            <a:solidFill>
              <a:srgbClr val="68B3BD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31520" y="2633472"/>
            <a:ext cx="411480" cy="411480"/>
          </a:xfrm>
          <a:prstGeom prst="ellipse">
            <a:avLst/>
          </a:prstGeom>
          <a:solidFill>
            <a:srgbClr val="68B3BD"/>
          </a:solidFill>
          <a:ln w="12700">
            <a:solidFill>
              <a:srgbClr val="68B3BD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57200" y="1417320"/>
            <a:ext cx="1005840" cy="685800"/>
          </a:xfrm>
          <a:prstGeom prst="rect">
            <a:avLst/>
          </a:prstGeom>
          <a:solidFill>
            <a:srgbClr val="68B3BD"/>
          </a:solidFill>
          <a:ln w="12700">
            <a:solidFill>
              <a:srgbClr val="68B3BD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7200" y="1417320"/>
            <a:ext cx="1005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7 jun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914400" y="2103120"/>
            <a:ext cx="54864" cy="530352"/>
          </a:xfrm>
          <a:prstGeom prst="rect">
            <a:avLst/>
          </a:prstGeom>
          <a:solidFill>
            <a:srgbClr val="68B3BD"/>
          </a:solidFill>
          <a:ln w="12700">
            <a:solidFill>
              <a:srgbClr val="68B3BD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65760" y="3108960"/>
            <a:ext cx="1188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11182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Lanzamiento</a:t>
            </a:r>
            <a:endParaRPr lang="en-US" sz="90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11182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Convocatoria</a:t>
            </a:r>
            <a:endParaRPr lang="en-US" sz="900" dirty="0"/>
          </a:p>
        </p:txBody>
      </p:sp>
      <p:sp>
        <p:nvSpPr>
          <p:cNvPr id="14" name="Shape 12"/>
          <p:cNvSpPr/>
          <p:nvPr/>
        </p:nvSpPr>
        <p:spPr>
          <a:xfrm>
            <a:off x="2286000" y="2633472"/>
            <a:ext cx="411480" cy="411480"/>
          </a:xfrm>
          <a:prstGeom prst="ellipse">
            <a:avLst/>
          </a:prstGeom>
          <a:solidFill>
            <a:srgbClr val="4A9AA5"/>
          </a:solidFill>
          <a:ln w="12700">
            <a:solidFill>
              <a:srgbClr val="4A9AA5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2011680" y="1417320"/>
            <a:ext cx="1005840" cy="685800"/>
          </a:xfrm>
          <a:prstGeom prst="rect">
            <a:avLst/>
          </a:prstGeom>
          <a:solidFill>
            <a:srgbClr val="4A9AA5"/>
          </a:solidFill>
          <a:ln w="12700">
            <a:solidFill>
              <a:srgbClr val="4A9AA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2011680" y="1417320"/>
            <a:ext cx="1005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9-13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jun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2468880" y="2103120"/>
            <a:ext cx="54864" cy="530352"/>
          </a:xfrm>
          <a:prstGeom prst="rect">
            <a:avLst/>
          </a:prstGeom>
          <a:solidFill>
            <a:srgbClr val="4A9AA5"/>
          </a:solidFill>
          <a:ln w="12700">
            <a:solidFill>
              <a:srgbClr val="4A9AA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920240" y="3108960"/>
            <a:ext cx="1188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11182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Pre-registro</a:t>
            </a:r>
            <a:endParaRPr lang="en-US" sz="90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11182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 línea</a:t>
            </a:r>
            <a:endParaRPr lang="en-US" sz="900" dirty="0"/>
          </a:p>
        </p:txBody>
      </p:sp>
      <p:sp>
        <p:nvSpPr>
          <p:cNvPr id="19" name="Shape 17"/>
          <p:cNvSpPr/>
          <p:nvPr/>
        </p:nvSpPr>
        <p:spPr>
          <a:xfrm>
            <a:off x="3840480" y="2633472"/>
            <a:ext cx="411480" cy="411480"/>
          </a:xfrm>
          <a:prstGeom prst="ellipse">
            <a:avLst/>
          </a:prstGeom>
          <a:solidFill>
            <a:srgbClr val="AB2C5A"/>
          </a:solidFill>
          <a:ln w="12700">
            <a:solidFill>
              <a:srgbClr val="AB2C5A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3566160" y="1417320"/>
            <a:ext cx="1005840" cy="685800"/>
          </a:xfrm>
          <a:prstGeom prst="rect">
            <a:avLst/>
          </a:prstGeom>
          <a:solidFill>
            <a:srgbClr val="AB2C5A"/>
          </a:solidFill>
          <a:ln w="12700">
            <a:solidFill>
              <a:srgbClr val="AB2C5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66160" y="1417320"/>
            <a:ext cx="1005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23-26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jun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4023360" y="2103120"/>
            <a:ext cx="54864" cy="530352"/>
          </a:xfrm>
          <a:prstGeom prst="rect">
            <a:avLst/>
          </a:prstGeom>
          <a:solidFill>
            <a:srgbClr val="AB2C5A"/>
          </a:solidFill>
          <a:ln w="12700">
            <a:solidFill>
              <a:srgbClr val="AB2C5A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474720" y="3108960"/>
            <a:ext cx="1188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11182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Entrega de</a:t>
            </a:r>
            <a:endParaRPr lang="en-US" sz="90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11182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documentos</a:t>
            </a:r>
            <a:endParaRPr lang="en-US" sz="900" dirty="0"/>
          </a:p>
        </p:txBody>
      </p:sp>
      <p:sp>
        <p:nvSpPr>
          <p:cNvPr id="24" name="Shape 22"/>
          <p:cNvSpPr/>
          <p:nvPr/>
        </p:nvSpPr>
        <p:spPr>
          <a:xfrm>
            <a:off x="5349240" y="2633472"/>
            <a:ext cx="411480" cy="411480"/>
          </a:xfrm>
          <a:prstGeom prst="ellipse">
            <a:avLst/>
          </a:prstGeom>
          <a:solidFill>
            <a:srgbClr val="C94D78"/>
          </a:solidFill>
          <a:ln w="12700">
            <a:solidFill>
              <a:srgbClr val="C94D78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5074920" y="1417320"/>
            <a:ext cx="1005840" cy="685800"/>
          </a:xfrm>
          <a:prstGeom prst="rect">
            <a:avLst/>
          </a:prstGeom>
          <a:solidFill>
            <a:srgbClr val="C94D78"/>
          </a:solidFill>
          <a:ln w="12700">
            <a:solidFill>
              <a:srgbClr val="C94D78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5074920" y="1417320"/>
            <a:ext cx="1005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2-3 jul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y 12 jul</a:t>
            </a:r>
            <a:endParaRPr lang="en-US" sz="1000" dirty="0"/>
          </a:p>
        </p:txBody>
      </p:sp>
      <p:sp>
        <p:nvSpPr>
          <p:cNvPr id="27" name="Shape 25"/>
          <p:cNvSpPr/>
          <p:nvPr/>
        </p:nvSpPr>
        <p:spPr>
          <a:xfrm>
            <a:off x="5532120" y="2103120"/>
            <a:ext cx="54864" cy="530352"/>
          </a:xfrm>
          <a:prstGeom prst="rect">
            <a:avLst/>
          </a:prstGeom>
          <a:solidFill>
            <a:srgbClr val="C94D78"/>
          </a:solidFill>
          <a:ln w="12700">
            <a:solidFill>
              <a:srgbClr val="C94D78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4983480" y="3108960"/>
            <a:ext cx="1188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11182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Exámenes</a:t>
            </a:r>
            <a:endParaRPr lang="en-US" sz="90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11182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(Motriz + Escrito)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6858000" y="2633472"/>
            <a:ext cx="411480" cy="411480"/>
          </a:xfrm>
          <a:prstGeom prst="ellipse">
            <a:avLst/>
          </a:prstGeom>
          <a:solidFill>
            <a:srgbClr val="68B3BD"/>
          </a:solidFill>
          <a:ln w="12700">
            <a:solidFill>
              <a:srgbClr val="68B3BD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6583680" y="1417320"/>
            <a:ext cx="1005840" cy="685800"/>
          </a:xfrm>
          <a:prstGeom prst="rect">
            <a:avLst/>
          </a:prstGeom>
          <a:solidFill>
            <a:srgbClr val="68B3BD"/>
          </a:solidFill>
          <a:ln w="12700">
            <a:solidFill>
              <a:srgbClr val="68B3BD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0" y="1417320"/>
            <a:ext cx="1005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 ago</a:t>
            </a:r>
            <a:endParaRPr lang="en-US" sz="1000" dirty="0"/>
          </a:p>
        </p:txBody>
      </p:sp>
      <p:sp>
        <p:nvSpPr>
          <p:cNvPr id="32" name="Shape 30"/>
          <p:cNvSpPr/>
          <p:nvPr/>
        </p:nvSpPr>
        <p:spPr>
          <a:xfrm>
            <a:off x="7040880" y="2103120"/>
            <a:ext cx="54864" cy="530352"/>
          </a:xfrm>
          <a:prstGeom prst="rect">
            <a:avLst/>
          </a:prstGeom>
          <a:solidFill>
            <a:srgbClr val="68B3BD"/>
          </a:solidFill>
          <a:ln w="12700">
            <a:solidFill>
              <a:srgbClr val="68B3BD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492240" y="3108960"/>
            <a:ext cx="1188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11182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Resultados</a:t>
            </a:r>
            <a:endParaRPr lang="en-US" sz="90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11182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publicados</a:t>
            </a:r>
            <a:endParaRPr lang="en-US" sz="900" dirty="0"/>
          </a:p>
        </p:txBody>
      </p:sp>
      <p:sp>
        <p:nvSpPr>
          <p:cNvPr id="34" name="Shape 32"/>
          <p:cNvSpPr/>
          <p:nvPr/>
        </p:nvSpPr>
        <p:spPr>
          <a:xfrm>
            <a:off x="8229600" y="2633472"/>
            <a:ext cx="411480" cy="411480"/>
          </a:xfrm>
          <a:prstGeom prst="ellipse">
            <a:avLst/>
          </a:prstGeom>
          <a:solidFill>
            <a:srgbClr val="4A9AA5"/>
          </a:solidFill>
          <a:ln w="12700">
            <a:solidFill>
              <a:srgbClr val="4A9AA5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7955280" y="1417320"/>
            <a:ext cx="1005840" cy="685800"/>
          </a:xfrm>
          <a:prstGeom prst="rect">
            <a:avLst/>
          </a:prstGeom>
          <a:solidFill>
            <a:srgbClr val="4A9AA5"/>
          </a:solidFill>
          <a:ln w="12700">
            <a:solidFill>
              <a:srgbClr val="4A9AA5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7955280" y="1417320"/>
            <a:ext cx="1005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4-8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ago</a:t>
            </a:r>
            <a:endParaRPr lang="en-US" sz="1000" dirty="0"/>
          </a:p>
        </p:txBody>
      </p:sp>
      <p:sp>
        <p:nvSpPr>
          <p:cNvPr id="37" name="Shape 35"/>
          <p:cNvSpPr/>
          <p:nvPr/>
        </p:nvSpPr>
        <p:spPr>
          <a:xfrm>
            <a:off x="8412480" y="2103120"/>
            <a:ext cx="54864" cy="530352"/>
          </a:xfrm>
          <a:prstGeom prst="rect">
            <a:avLst/>
          </a:prstGeom>
          <a:solidFill>
            <a:srgbClr val="4A9AA5"/>
          </a:solidFill>
          <a:ln w="12700">
            <a:solidFill>
              <a:srgbClr val="4A9AA5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7863840" y="3108960"/>
            <a:ext cx="1188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11182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Inscripción</a:t>
            </a:r>
            <a:endParaRPr lang="en-US" sz="90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11182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final</a:t>
            </a:r>
            <a:endParaRPr lang="en-US" sz="900" dirty="0"/>
          </a:p>
        </p:txBody>
      </p:sp>
      <p:sp>
        <p:nvSpPr>
          <p:cNvPr id="39" name="Shape 37"/>
          <p:cNvSpPr/>
          <p:nvPr/>
        </p:nvSpPr>
        <p:spPr>
          <a:xfrm>
            <a:off x="1645920" y="4297680"/>
            <a:ext cx="201168" cy="201168"/>
          </a:xfrm>
          <a:prstGeom prst="rect">
            <a:avLst/>
          </a:prstGeom>
          <a:solidFill>
            <a:srgbClr val="68B3BD"/>
          </a:solidFill>
          <a:ln w="12700">
            <a:solidFill>
              <a:srgbClr val="68B3BD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1901952" y="4251960"/>
            <a:ext cx="1828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4B556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Inicio / Resultados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3931920" y="4297680"/>
            <a:ext cx="201168" cy="201168"/>
          </a:xfrm>
          <a:prstGeom prst="rect">
            <a:avLst/>
          </a:prstGeom>
          <a:solidFill>
            <a:srgbClr val="AB2C5A"/>
          </a:solidFill>
          <a:ln w="12700">
            <a:solidFill>
              <a:srgbClr val="AB2C5A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4187952" y="4251960"/>
            <a:ext cx="1828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4B556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Documentos / Exámenes</a:t>
            </a:r>
            <a:endParaRPr lang="en-US" sz="900" dirty="0"/>
          </a:p>
        </p:txBody>
      </p:sp>
      <p:sp>
        <p:nvSpPr>
          <p:cNvPr id="43" name="Shape 41"/>
          <p:cNvSpPr/>
          <p:nvPr/>
        </p:nvSpPr>
        <p:spPr>
          <a:xfrm>
            <a:off x="6217920" y="4297680"/>
            <a:ext cx="201168" cy="201168"/>
          </a:xfrm>
          <a:prstGeom prst="rect">
            <a:avLst/>
          </a:prstGeom>
          <a:solidFill>
            <a:srgbClr val="4A9AA5"/>
          </a:solidFill>
          <a:ln w="12700">
            <a:solidFill>
              <a:srgbClr val="4A9AA5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6473952" y="4251960"/>
            <a:ext cx="1828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4B556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Registro / Inscripción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68B3BD"/>
          </a:solidFill>
          <a:ln w="12700">
            <a:solidFill>
              <a:srgbClr val="68B3B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7160" y="0"/>
            <a:ext cx="12801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MEXTUDIA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1554480" y="0"/>
            <a:ext cx="7315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Etapa 1 — Pre-registro en línea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0" y="4873752"/>
            <a:ext cx="9144000" cy="265176"/>
          </a:xfrm>
          <a:prstGeom prst="rect">
            <a:avLst/>
          </a:prstGeom>
          <a:solidFill>
            <a:srgbClr val="111827"/>
          </a:solidFill>
          <a:ln w="12700">
            <a:solidFill>
              <a:srgbClr val="11182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82880" y="4873752"/>
            <a:ext cx="365760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mextudia.com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2743200" y="4873752"/>
            <a:ext cx="621792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AAAAA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© 2026 Mextudia – Todos los derechos reservados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274320" y="685800"/>
            <a:ext cx="4389120" cy="347472"/>
          </a:xfrm>
          <a:prstGeom prst="rect">
            <a:avLst/>
          </a:prstGeom>
          <a:solidFill>
            <a:srgbClr val="68B3BD"/>
          </a:solidFill>
          <a:ln w="12700">
            <a:solidFill>
              <a:srgbClr val="68B3BD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74320" y="685800"/>
            <a:ext cx="43891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PASOS A SEGUIR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274320" y="1115568"/>
            <a:ext cx="347472" cy="347472"/>
          </a:xfrm>
          <a:prstGeom prst="ellipse">
            <a:avLst/>
          </a:prstGeom>
          <a:solidFill>
            <a:srgbClr val="68B3BD"/>
          </a:solidFill>
          <a:ln w="12700">
            <a:solidFill>
              <a:srgbClr val="68B3BD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74320" y="1115568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713232" y="1115568"/>
            <a:ext cx="3886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1182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Consulta que la convocatoria haya sido publicada en gob.mx/aefcm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429768" y="1463040"/>
            <a:ext cx="54864" cy="402336"/>
          </a:xfrm>
          <a:prstGeom prst="rect">
            <a:avLst/>
          </a:prstGeom>
          <a:solidFill>
            <a:srgbClr val="DDDDDD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274320" y="1865376"/>
            <a:ext cx="347472" cy="347472"/>
          </a:xfrm>
          <a:prstGeom prst="ellipse">
            <a:avLst/>
          </a:prstGeom>
          <a:solidFill>
            <a:srgbClr val="68B3BD"/>
          </a:solidFill>
          <a:ln w="12700">
            <a:solidFill>
              <a:srgbClr val="68B3BD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274320" y="1865376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13232" y="1865376"/>
            <a:ext cx="3886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1182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Realiza tu pre-registro en línea y llena todos los datos requeridos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429768" y="2212848"/>
            <a:ext cx="54864" cy="402336"/>
          </a:xfrm>
          <a:prstGeom prst="rect">
            <a:avLst/>
          </a:prstGeom>
          <a:solidFill>
            <a:srgbClr val="DDDDDD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274320" y="2615184"/>
            <a:ext cx="347472" cy="347472"/>
          </a:xfrm>
          <a:prstGeom prst="ellipse">
            <a:avLst/>
          </a:prstGeom>
          <a:solidFill>
            <a:srgbClr val="68B3BD"/>
          </a:solidFill>
          <a:ln w="12700">
            <a:solidFill>
              <a:srgbClr val="68B3BD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274320" y="2615184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713232" y="2615184"/>
            <a:ext cx="3886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1182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Imprime tu solicitud por duplicado una vez que la hayas completado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429768" y="2962656"/>
            <a:ext cx="54864" cy="402336"/>
          </a:xfrm>
          <a:prstGeom prst="rect">
            <a:avLst/>
          </a:prstGeom>
          <a:solidFill>
            <a:srgbClr val="DDDDDD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274320" y="3364992"/>
            <a:ext cx="347472" cy="347472"/>
          </a:xfrm>
          <a:prstGeom prst="ellipse">
            <a:avLst/>
          </a:prstGeom>
          <a:solidFill>
            <a:srgbClr val="68B3BD"/>
          </a:solidFill>
          <a:ln w="12700">
            <a:solidFill>
              <a:srgbClr val="68B3BD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274320" y="3364992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4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713232" y="3364992"/>
            <a:ext cx="3886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1182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Conserva tu número de folio — lo necesitarás el 30 de julio</a:t>
            </a:r>
            <a:endParaRPr lang="en-US" sz="1000" dirty="0"/>
          </a:p>
        </p:txBody>
      </p:sp>
      <p:sp>
        <p:nvSpPr>
          <p:cNvPr id="25" name="Shape 23"/>
          <p:cNvSpPr/>
          <p:nvPr/>
        </p:nvSpPr>
        <p:spPr>
          <a:xfrm>
            <a:off x="274320" y="4160520"/>
            <a:ext cx="4389120" cy="548640"/>
          </a:xfrm>
          <a:prstGeom prst="rect">
            <a:avLst/>
          </a:prstGeom>
          <a:solidFill>
            <a:srgbClr val="F3F4F6"/>
          </a:solidFill>
          <a:ln w="12700">
            <a:solidFill>
              <a:srgbClr val="68B3BD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365760" y="4160520"/>
            <a:ext cx="4206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1182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📌  Mi número de folio: _________________________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4937760" y="685800"/>
            <a:ext cx="3931920" cy="347472"/>
          </a:xfrm>
          <a:prstGeom prst="rect">
            <a:avLst/>
          </a:prstGeom>
          <a:solidFill>
            <a:srgbClr val="AB2C5A"/>
          </a:solidFill>
          <a:ln w="12700">
            <a:solidFill>
              <a:srgbClr val="AB2C5A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4937760" y="685800"/>
            <a:ext cx="3931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FECHAS POR LETRA DE APELLIDO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4937760" y="1115568"/>
            <a:ext cx="3931920" cy="530352"/>
          </a:xfrm>
          <a:prstGeom prst="rect">
            <a:avLst/>
          </a:prstGeom>
          <a:solidFill>
            <a:srgbClr val="F3F4F6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937760" y="1115568"/>
            <a:ext cx="1463040" cy="530352"/>
          </a:xfrm>
          <a:prstGeom prst="rect">
            <a:avLst/>
          </a:prstGeom>
          <a:solidFill>
            <a:srgbClr val="68B3BD"/>
          </a:solidFill>
          <a:ln w="12700">
            <a:solidFill>
              <a:srgbClr val="68B3BD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937760" y="1115568"/>
            <a:ext cx="14630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9 de junio</a:t>
            </a:r>
            <a:endParaRPr lang="en-US" sz="1000" dirty="0"/>
          </a:p>
        </p:txBody>
      </p:sp>
      <p:sp>
        <p:nvSpPr>
          <p:cNvPr id="32" name="Text 30"/>
          <p:cNvSpPr/>
          <p:nvPr/>
        </p:nvSpPr>
        <p:spPr>
          <a:xfrm>
            <a:off x="6492240" y="1115568"/>
            <a:ext cx="22860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1182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A, B, C, CH, D</a:t>
            </a:r>
            <a:endParaRPr lang="en-US" sz="1000" dirty="0"/>
          </a:p>
        </p:txBody>
      </p:sp>
      <p:sp>
        <p:nvSpPr>
          <p:cNvPr id="33" name="Shape 31"/>
          <p:cNvSpPr/>
          <p:nvPr/>
        </p:nvSpPr>
        <p:spPr>
          <a:xfrm>
            <a:off x="4937760" y="1682496"/>
            <a:ext cx="3931920" cy="530352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4937760" y="1682496"/>
            <a:ext cx="1463040" cy="530352"/>
          </a:xfrm>
          <a:prstGeom prst="rect">
            <a:avLst/>
          </a:prstGeom>
          <a:solidFill>
            <a:srgbClr val="68B3BD"/>
          </a:solidFill>
          <a:ln w="12700">
            <a:solidFill>
              <a:srgbClr val="68B3BD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4937760" y="1682496"/>
            <a:ext cx="14630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10 de junio</a:t>
            </a:r>
            <a:endParaRPr lang="en-US" sz="1000" dirty="0"/>
          </a:p>
        </p:txBody>
      </p:sp>
      <p:sp>
        <p:nvSpPr>
          <p:cNvPr id="36" name="Text 34"/>
          <p:cNvSpPr/>
          <p:nvPr/>
        </p:nvSpPr>
        <p:spPr>
          <a:xfrm>
            <a:off x="6492240" y="1682496"/>
            <a:ext cx="22860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1182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E, F, G, H, I, J</a:t>
            </a:r>
            <a:endParaRPr lang="en-US" sz="1000" dirty="0"/>
          </a:p>
        </p:txBody>
      </p:sp>
      <p:sp>
        <p:nvSpPr>
          <p:cNvPr id="37" name="Shape 35"/>
          <p:cNvSpPr/>
          <p:nvPr/>
        </p:nvSpPr>
        <p:spPr>
          <a:xfrm>
            <a:off x="4937760" y="2249424"/>
            <a:ext cx="3931920" cy="530352"/>
          </a:xfrm>
          <a:prstGeom prst="rect">
            <a:avLst/>
          </a:prstGeom>
          <a:solidFill>
            <a:srgbClr val="F3F4F6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4937760" y="2249424"/>
            <a:ext cx="1463040" cy="530352"/>
          </a:xfrm>
          <a:prstGeom prst="rect">
            <a:avLst/>
          </a:prstGeom>
          <a:solidFill>
            <a:srgbClr val="68B3BD"/>
          </a:solidFill>
          <a:ln w="12700">
            <a:solidFill>
              <a:srgbClr val="68B3BD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4937760" y="2249424"/>
            <a:ext cx="14630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11 de junio</a:t>
            </a:r>
            <a:endParaRPr lang="en-US" sz="1000" dirty="0"/>
          </a:p>
        </p:txBody>
      </p:sp>
      <p:sp>
        <p:nvSpPr>
          <p:cNvPr id="40" name="Text 38"/>
          <p:cNvSpPr/>
          <p:nvPr/>
        </p:nvSpPr>
        <p:spPr>
          <a:xfrm>
            <a:off x="6492240" y="2249424"/>
            <a:ext cx="22860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1182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K, L, M, N, Ñ, O</a:t>
            </a:r>
            <a:endParaRPr lang="en-US" sz="1000" dirty="0"/>
          </a:p>
        </p:txBody>
      </p:sp>
      <p:sp>
        <p:nvSpPr>
          <p:cNvPr id="41" name="Shape 39"/>
          <p:cNvSpPr/>
          <p:nvPr/>
        </p:nvSpPr>
        <p:spPr>
          <a:xfrm>
            <a:off x="4937760" y="2816352"/>
            <a:ext cx="3931920" cy="530352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4937760" y="2816352"/>
            <a:ext cx="1463040" cy="530352"/>
          </a:xfrm>
          <a:prstGeom prst="rect">
            <a:avLst/>
          </a:prstGeom>
          <a:solidFill>
            <a:srgbClr val="68B3BD"/>
          </a:solidFill>
          <a:ln w="12700">
            <a:solidFill>
              <a:srgbClr val="68B3BD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4937760" y="2816352"/>
            <a:ext cx="14630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12 de junio</a:t>
            </a:r>
            <a:endParaRPr lang="en-US" sz="1000" dirty="0"/>
          </a:p>
        </p:txBody>
      </p:sp>
      <p:sp>
        <p:nvSpPr>
          <p:cNvPr id="44" name="Text 42"/>
          <p:cNvSpPr/>
          <p:nvPr/>
        </p:nvSpPr>
        <p:spPr>
          <a:xfrm>
            <a:off x="6492240" y="2816352"/>
            <a:ext cx="22860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1182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P, Q, R, S, T, U</a:t>
            </a:r>
            <a:endParaRPr lang="en-US" sz="1000" dirty="0"/>
          </a:p>
        </p:txBody>
      </p:sp>
      <p:sp>
        <p:nvSpPr>
          <p:cNvPr id="45" name="Shape 43"/>
          <p:cNvSpPr/>
          <p:nvPr/>
        </p:nvSpPr>
        <p:spPr>
          <a:xfrm>
            <a:off x="4937760" y="3383280"/>
            <a:ext cx="3931920" cy="530352"/>
          </a:xfrm>
          <a:prstGeom prst="rect">
            <a:avLst/>
          </a:prstGeom>
          <a:solidFill>
            <a:srgbClr val="F3F4F6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4937760" y="3383280"/>
            <a:ext cx="1463040" cy="530352"/>
          </a:xfrm>
          <a:prstGeom prst="rect">
            <a:avLst/>
          </a:prstGeom>
          <a:solidFill>
            <a:srgbClr val="68B3BD"/>
          </a:solidFill>
          <a:ln w="12700">
            <a:solidFill>
              <a:srgbClr val="68B3BD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4937760" y="3383280"/>
            <a:ext cx="14630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13 de junio</a:t>
            </a:r>
            <a:endParaRPr lang="en-US" sz="1000" dirty="0"/>
          </a:p>
        </p:txBody>
      </p:sp>
      <p:sp>
        <p:nvSpPr>
          <p:cNvPr id="48" name="Text 46"/>
          <p:cNvSpPr/>
          <p:nvPr/>
        </p:nvSpPr>
        <p:spPr>
          <a:xfrm>
            <a:off x="6492240" y="3383280"/>
            <a:ext cx="22860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1182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V, W, X, Y, Z</a:t>
            </a:r>
            <a:endParaRPr lang="en-US" sz="1000" dirty="0"/>
          </a:p>
        </p:txBody>
      </p:sp>
      <p:sp>
        <p:nvSpPr>
          <p:cNvPr id="49" name="Shape 47"/>
          <p:cNvSpPr/>
          <p:nvPr/>
        </p:nvSpPr>
        <p:spPr>
          <a:xfrm>
            <a:off x="4937760" y="4160520"/>
            <a:ext cx="3931920" cy="548640"/>
          </a:xfrm>
          <a:prstGeom prst="rect">
            <a:avLst/>
          </a:prstGeom>
          <a:solidFill>
            <a:srgbClr val="F3F4F6"/>
          </a:solidFill>
          <a:ln w="12700">
            <a:solidFill>
              <a:srgbClr val="AB2C5A"/>
            </a:solidFill>
            <a:prstDash val="solid"/>
          </a:ln>
        </p:spPr>
      </p:sp>
      <p:sp>
        <p:nvSpPr>
          <p:cNvPr id="50" name="Text 48"/>
          <p:cNvSpPr/>
          <p:nvPr/>
        </p:nvSpPr>
        <p:spPr>
          <a:xfrm>
            <a:off x="5029200" y="4160520"/>
            <a:ext cx="3749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1182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📅  Mi fecha de pre-registro: ____________________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68B3BD"/>
          </a:solidFill>
          <a:ln w="12700">
            <a:solidFill>
              <a:srgbClr val="68B3B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7160" y="0"/>
            <a:ext cx="12801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MEXTUDIA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1554480" y="0"/>
            <a:ext cx="7315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Etapa 2 — Documentos para entrega presencial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0" y="4873752"/>
            <a:ext cx="9144000" cy="265176"/>
          </a:xfrm>
          <a:prstGeom prst="rect">
            <a:avLst/>
          </a:prstGeom>
          <a:solidFill>
            <a:srgbClr val="111827"/>
          </a:solidFill>
          <a:ln w="12700">
            <a:solidFill>
              <a:srgbClr val="11182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82880" y="4873752"/>
            <a:ext cx="365760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mextudia.com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2743200" y="4873752"/>
            <a:ext cx="621792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AAAAA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© 2026 Mextudia – Todos los derechos reservados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365760" y="658368"/>
            <a:ext cx="8412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B556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Acude en horario de 9:00 a 15:00 hrs con originales y copias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274320" y="987552"/>
            <a:ext cx="8595360" cy="402336"/>
          </a:xfrm>
          <a:prstGeom prst="rect">
            <a:avLst/>
          </a:prstGeom>
          <a:solidFill>
            <a:srgbClr val="F3F4F6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47472" y="1051560"/>
            <a:ext cx="274320" cy="274320"/>
          </a:xfrm>
          <a:prstGeom prst="rect">
            <a:avLst/>
          </a:prstGeom>
          <a:solidFill>
            <a:srgbClr val="FFFFFF"/>
          </a:solidFill>
          <a:ln w="19050">
            <a:solidFill>
              <a:srgbClr val="68B3BD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49808" y="987552"/>
            <a:ext cx="79552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1182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Solicitud de pre-registro impresa (por duplicado)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274320" y="1426464"/>
            <a:ext cx="8595360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47472" y="1490472"/>
            <a:ext cx="274320" cy="274320"/>
          </a:xfrm>
          <a:prstGeom prst="rect">
            <a:avLst/>
          </a:prstGeom>
          <a:solidFill>
            <a:srgbClr val="FFFFFF"/>
          </a:solidFill>
          <a:ln w="19050">
            <a:solidFill>
              <a:srgbClr val="68B3BD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49808" y="1426464"/>
            <a:ext cx="79552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1182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Certificado de bachillerato con promedio mínimo de 8.0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274320" y="1865376"/>
            <a:ext cx="8595360" cy="402336"/>
          </a:xfrm>
          <a:prstGeom prst="rect">
            <a:avLst/>
          </a:prstGeom>
          <a:solidFill>
            <a:srgbClr val="F3F4F6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347472" y="1929384"/>
            <a:ext cx="274320" cy="274320"/>
          </a:xfrm>
          <a:prstGeom prst="rect">
            <a:avLst/>
          </a:prstGeom>
          <a:solidFill>
            <a:srgbClr val="FFFFFF"/>
          </a:solidFill>
          <a:ln w="19050">
            <a:solidFill>
              <a:srgbClr val="68B3BD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49808" y="1865376"/>
            <a:ext cx="79552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1182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Constancia de estudios con calificaciones (si estás en último ciclo)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274320" y="2304288"/>
            <a:ext cx="8595360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347472" y="2368296"/>
            <a:ext cx="274320" cy="274320"/>
          </a:xfrm>
          <a:prstGeom prst="rect">
            <a:avLst/>
          </a:prstGeom>
          <a:solidFill>
            <a:srgbClr val="FFFFFF"/>
          </a:solidFill>
          <a:ln w="19050">
            <a:solidFill>
              <a:srgbClr val="68B3BD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49808" y="2304288"/>
            <a:ext cx="79552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1182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Acta de nacimiento reciente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274320" y="2743200"/>
            <a:ext cx="8595360" cy="402336"/>
          </a:xfrm>
          <a:prstGeom prst="rect">
            <a:avLst/>
          </a:prstGeom>
          <a:solidFill>
            <a:srgbClr val="F3F4F6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347472" y="2807208"/>
            <a:ext cx="274320" cy="274320"/>
          </a:xfrm>
          <a:prstGeom prst="rect">
            <a:avLst/>
          </a:prstGeom>
          <a:solidFill>
            <a:srgbClr val="FFFFFF"/>
          </a:solidFill>
          <a:ln w="19050">
            <a:solidFill>
              <a:srgbClr val="68B3BD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49808" y="2743200"/>
            <a:ext cx="79552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1182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CURP actualizada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74320" y="3182112"/>
            <a:ext cx="8595360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347472" y="3246120"/>
            <a:ext cx="274320" cy="274320"/>
          </a:xfrm>
          <a:prstGeom prst="rect">
            <a:avLst/>
          </a:prstGeom>
          <a:solidFill>
            <a:srgbClr val="FFFFFF"/>
          </a:solidFill>
          <a:ln w="19050">
            <a:solidFill>
              <a:srgbClr val="68B3BD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749808" y="3182112"/>
            <a:ext cx="79552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1182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 fotografías blanco y negro, de frente, mate, fondo blanco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274320" y="3621024"/>
            <a:ext cx="8595360" cy="402336"/>
          </a:xfrm>
          <a:prstGeom prst="rect">
            <a:avLst/>
          </a:prstGeom>
          <a:solidFill>
            <a:srgbClr val="F3F4F6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347472" y="3685032"/>
            <a:ext cx="274320" cy="274320"/>
          </a:xfrm>
          <a:prstGeom prst="rect">
            <a:avLst/>
          </a:prstGeom>
          <a:solidFill>
            <a:srgbClr val="FFFFFF"/>
          </a:solidFill>
          <a:ln w="19050">
            <a:solidFill>
              <a:srgbClr val="68B3BD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749808" y="3621024"/>
            <a:ext cx="69494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1182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Certificado médico de institución pública del sector salud</a:t>
            </a:r>
            <a:endParaRPr lang="en-US" sz="1050" dirty="0"/>
          </a:p>
        </p:txBody>
      </p:sp>
      <p:pic>
        <p:nvPicPr>
          <p:cNvPr id="30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685032"/>
            <a:ext cx="246888" cy="246888"/>
          </a:xfrm>
          <a:prstGeom prst="rect">
            <a:avLst/>
          </a:prstGeom>
        </p:spPr>
      </p:pic>
      <p:sp>
        <p:nvSpPr>
          <p:cNvPr id="31" name="Shape 28"/>
          <p:cNvSpPr/>
          <p:nvPr/>
        </p:nvSpPr>
        <p:spPr>
          <a:xfrm>
            <a:off x="274320" y="4114800"/>
            <a:ext cx="8595360" cy="438912"/>
          </a:xfrm>
          <a:prstGeom prst="rect">
            <a:avLst/>
          </a:prstGeom>
          <a:solidFill>
            <a:srgbClr val="AB2C5A"/>
          </a:solidFill>
          <a:ln w="12700">
            <a:solidFill>
              <a:srgbClr val="AB2C5A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365760" y="4114800"/>
            <a:ext cx="83210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Fechas de entrega:  </a:t>
            </a:r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23 jun → A–F   |   24 jun → G–M   |   25 jun → N–S   |   26 jun → T–Z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68B3BD"/>
          </a:solidFill>
          <a:ln w="12700">
            <a:solidFill>
              <a:srgbClr val="68B3B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7160" y="0"/>
            <a:ext cx="12801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MEXTUDIA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1554480" y="0"/>
            <a:ext cx="7315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Etapa 3 — Los 3 exámenes que presentarás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0" y="4873752"/>
            <a:ext cx="9144000" cy="265176"/>
          </a:xfrm>
          <a:prstGeom prst="rect">
            <a:avLst/>
          </a:prstGeom>
          <a:solidFill>
            <a:srgbClr val="111827"/>
          </a:solidFill>
          <a:ln w="12700">
            <a:solidFill>
              <a:srgbClr val="11182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82880" y="4873752"/>
            <a:ext cx="365760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mextudia.com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2743200" y="4873752"/>
            <a:ext cx="621792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AAAAA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© 2026 Mextudia – Todos los derechos reservados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228600" y="658368"/>
            <a:ext cx="2743200" cy="4069080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228600" y="658368"/>
            <a:ext cx="2743200" cy="822960"/>
          </a:xfrm>
          <a:prstGeom prst="rect">
            <a:avLst/>
          </a:prstGeom>
          <a:solidFill>
            <a:srgbClr val="68B3BD"/>
          </a:solidFill>
          <a:ln w="12700">
            <a:solidFill>
              <a:srgbClr val="68B3BD"/>
            </a:solidFill>
            <a:prstDash val="solid"/>
          </a:ln>
        </p:spPr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8328" y="731520"/>
            <a:ext cx="502920" cy="502920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914400" y="658368"/>
            <a:ext cx="1965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Examen de</a:t>
            </a:r>
            <a:endParaRPr lang="en-US" sz="1100" dirty="0"/>
          </a:p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Admisión</a:t>
            </a:r>
            <a:endParaRPr lang="en-US" sz="1100" dirty="0"/>
          </a:p>
        </p:txBody>
      </p:sp>
      <p:sp>
        <p:nvSpPr>
          <p:cNvPr id="12" name="Shape 9"/>
          <p:cNvSpPr/>
          <p:nvPr/>
        </p:nvSpPr>
        <p:spPr>
          <a:xfrm>
            <a:off x="338328" y="1572768"/>
            <a:ext cx="640080" cy="201168"/>
          </a:xfrm>
          <a:prstGeom prst="rect">
            <a:avLst/>
          </a:prstGeom>
          <a:solidFill>
            <a:srgbClr val="68B3BD"/>
          </a:solidFill>
          <a:ln w="12700">
            <a:solidFill>
              <a:srgbClr val="68B3BD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338328" y="1572768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Fecha</a:t>
            </a:r>
            <a:endParaRPr lang="en-US" sz="700" dirty="0"/>
          </a:p>
        </p:txBody>
      </p:sp>
      <p:sp>
        <p:nvSpPr>
          <p:cNvPr id="14" name="Text 11"/>
          <p:cNvSpPr/>
          <p:nvPr/>
        </p:nvSpPr>
        <p:spPr>
          <a:xfrm>
            <a:off x="1051560" y="1572768"/>
            <a:ext cx="1874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1182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12 de julio</a:t>
            </a:r>
            <a:endParaRPr lang="en-US" sz="900" dirty="0"/>
          </a:p>
        </p:txBody>
      </p:sp>
      <p:sp>
        <p:nvSpPr>
          <p:cNvPr id="15" name="Shape 12"/>
          <p:cNvSpPr/>
          <p:nvPr/>
        </p:nvSpPr>
        <p:spPr>
          <a:xfrm>
            <a:off x="338328" y="2048256"/>
            <a:ext cx="640080" cy="201168"/>
          </a:xfrm>
          <a:prstGeom prst="rect">
            <a:avLst/>
          </a:prstGeom>
          <a:solidFill>
            <a:srgbClr val="68B3BD"/>
          </a:solidFill>
          <a:ln w="12700">
            <a:solidFill>
              <a:srgbClr val="68B3BD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338328" y="2048256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Duración</a:t>
            </a:r>
            <a:endParaRPr lang="en-US" sz="700" dirty="0"/>
          </a:p>
        </p:txBody>
      </p:sp>
      <p:sp>
        <p:nvSpPr>
          <p:cNvPr id="17" name="Text 14"/>
          <p:cNvSpPr/>
          <p:nvPr/>
        </p:nvSpPr>
        <p:spPr>
          <a:xfrm>
            <a:off x="1051560" y="2048256"/>
            <a:ext cx="1874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1182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 horas</a:t>
            </a:r>
            <a:endParaRPr lang="en-US" sz="900" dirty="0"/>
          </a:p>
        </p:txBody>
      </p:sp>
      <p:sp>
        <p:nvSpPr>
          <p:cNvPr id="18" name="Shape 15"/>
          <p:cNvSpPr/>
          <p:nvPr/>
        </p:nvSpPr>
        <p:spPr>
          <a:xfrm>
            <a:off x="338328" y="2523744"/>
            <a:ext cx="640080" cy="201168"/>
          </a:xfrm>
          <a:prstGeom prst="rect">
            <a:avLst/>
          </a:prstGeom>
          <a:solidFill>
            <a:srgbClr val="68B3BD"/>
          </a:solidFill>
          <a:ln w="12700">
            <a:solidFill>
              <a:srgbClr val="68B3BD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338328" y="2523744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Reactivos</a:t>
            </a:r>
            <a:endParaRPr lang="en-US" sz="700" dirty="0"/>
          </a:p>
        </p:txBody>
      </p:sp>
      <p:sp>
        <p:nvSpPr>
          <p:cNvPr id="20" name="Text 17"/>
          <p:cNvSpPr/>
          <p:nvPr/>
        </p:nvSpPr>
        <p:spPr>
          <a:xfrm>
            <a:off x="1051560" y="2523744"/>
            <a:ext cx="1874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1182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112 preguntas</a:t>
            </a:r>
            <a:endParaRPr lang="en-US" sz="900" dirty="0"/>
          </a:p>
        </p:txBody>
      </p:sp>
      <p:sp>
        <p:nvSpPr>
          <p:cNvPr id="21" name="Text 18"/>
          <p:cNvSpPr/>
          <p:nvPr/>
        </p:nvSpPr>
        <p:spPr>
          <a:xfrm>
            <a:off x="338328" y="3063240"/>
            <a:ext cx="252374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68B3B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Qué evalúa:</a:t>
            </a:r>
            <a:endParaRPr lang="en-US" sz="900" dirty="0"/>
          </a:p>
        </p:txBody>
      </p:sp>
      <p:sp>
        <p:nvSpPr>
          <p:cNvPr id="22" name="Text 19"/>
          <p:cNvSpPr/>
          <p:nvPr/>
        </p:nvSpPr>
        <p:spPr>
          <a:xfrm>
            <a:off x="338328" y="3264408"/>
            <a:ext cx="252374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4B556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Pensamiento matemático, pensamiento analítico, estructura de lengua y comprensión lectora</a:t>
            </a:r>
            <a:endParaRPr lang="en-US" sz="850" dirty="0"/>
          </a:p>
        </p:txBody>
      </p:sp>
      <p:sp>
        <p:nvSpPr>
          <p:cNvPr id="23" name="Text 20"/>
          <p:cNvSpPr/>
          <p:nvPr/>
        </p:nvSpPr>
        <p:spPr>
          <a:xfrm>
            <a:off x="338328" y="3895344"/>
            <a:ext cx="252374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68B3B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Qué llevar:</a:t>
            </a:r>
            <a:endParaRPr lang="en-US" sz="900" dirty="0"/>
          </a:p>
        </p:txBody>
      </p:sp>
      <p:sp>
        <p:nvSpPr>
          <p:cNvPr id="24" name="Text 21"/>
          <p:cNvSpPr/>
          <p:nvPr/>
        </p:nvSpPr>
        <p:spPr>
          <a:xfrm>
            <a:off x="338328" y="4087368"/>
            <a:ext cx="252374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B556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Lápiz #2, goma, sacapuntas, pase de ingreso e identificación oficial</a:t>
            </a:r>
            <a:endParaRPr lang="en-US" sz="800" dirty="0"/>
          </a:p>
        </p:txBody>
      </p:sp>
      <p:sp>
        <p:nvSpPr>
          <p:cNvPr id="25" name="Shape 22"/>
          <p:cNvSpPr/>
          <p:nvPr/>
        </p:nvSpPr>
        <p:spPr>
          <a:xfrm>
            <a:off x="3200400" y="658368"/>
            <a:ext cx="2743200" cy="4069080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0000"/>
              </a:srgbClr>
            </a:outerShdw>
          </a:effectLst>
        </p:spPr>
      </p:sp>
      <p:sp>
        <p:nvSpPr>
          <p:cNvPr id="26" name="Shape 23"/>
          <p:cNvSpPr/>
          <p:nvPr/>
        </p:nvSpPr>
        <p:spPr>
          <a:xfrm>
            <a:off x="3200400" y="658368"/>
            <a:ext cx="2743200" cy="822960"/>
          </a:xfrm>
          <a:prstGeom prst="rect">
            <a:avLst/>
          </a:prstGeom>
          <a:solidFill>
            <a:srgbClr val="4A9AA5"/>
          </a:solidFill>
          <a:ln w="12700">
            <a:solidFill>
              <a:srgbClr val="4A9AA5"/>
            </a:solidFill>
            <a:prstDash val="solid"/>
          </a:ln>
        </p:spPr>
      </p:sp>
      <p:pic>
        <p:nvPicPr>
          <p:cNvPr id="2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0128" y="731520"/>
            <a:ext cx="502920" cy="502920"/>
          </a:xfrm>
          <a:prstGeom prst="rect">
            <a:avLst/>
          </a:prstGeom>
        </p:spPr>
      </p:pic>
      <p:sp>
        <p:nvSpPr>
          <p:cNvPr id="28" name="Text 24"/>
          <p:cNvSpPr/>
          <p:nvPr/>
        </p:nvSpPr>
        <p:spPr>
          <a:xfrm>
            <a:off x="3886200" y="658368"/>
            <a:ext cx="1965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Examen de</a:t>
            </a:r>
            <a:endParaRPr lang="en-US" sz="1100" dirty="0"/>
          </a:p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Diagnóstico</a:t>
            </a:r>
            <a:endParaRPr lang="en-US" sz="1100" dirty="0"/>
          </a:p>
        </p:txBody>
      </p:sp>
      <p:sp>
        <p:nvSpPr>
          <p:cNvPr id="29" name="Shape 25"/>
          <p:cNvSpPr/>
          <p:nvPr/>
        </p:nvSpPr>
        <p:spPr>
          <a:xfrm>
            <a:off x="3310128" y="1572768"/>
            <a:ext cx="640080" cy="201168"/>
          </a:xfrm>
          <a:prstGeom prst="rect">
            <a:avLst/>
          </a:prstGeom>
          <a:solidFill>
            <a:srgbClr val="4A9AA5"/>
          </a:solidFill>
          <a:ln w="12700">
            <a:solidFill>
              <a:srgbClr val="4A9AA5"/>
            </a:solidFill>
            <a:prstDash val="solid"/>
          </a:ln>
        </p:spPr>
      </p:sp>
      <p:sp>
        <p:nvSpPr>
          <p:cNvPr id="30" name="Text 26"/>
          <p:cNvSpPr/>
          <p:nvPr/>
        </p:nvSpPr>
        <p:spPr>
          <a:xfrm>
            <a:off x="3310128" y="1572768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Fecha</a:t>
            </a:r>
            <a:endParaRPr lang="en-US" sz="700" dirty="0"/>
          </a:p>
        </p:txBody>
      </p:sp>
      <p:sp>
        <p:nvSpPr>
          <p:cNvPr id="31" name="Text 27"/>
          <p:cNvSpPr/>
          <p:nvPr/>
        </p:nvSpPr>
        <p:spPr>
          <a:xfrm>
            <a:off x="4023360" y="1572768"/>
            <a:ext cx="1874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1182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12 de julio</a:t>
            </a:r>
            <a:endParaRPr lang="en-US" sz="900" dirty="0"/>
          </a:p>
        </p:txBody>
      </p:sp>
      <p:sp>
        <p:nvSpPr>
          <p:cNvPr id="32" name="Shape 28"/>
          <p:cNvSpPr/>
          <p:nvPr/>
        </p:nvSpPr>
        <p:spPr>
          <a:xfrm>
            <a:off x="3310128" y="2048256"/>
            <a:ext cx="640080" cy="201168"/>
          </a:xfrm>
          <a:prstGeom prst="rect">
            <a:avLst/>
          </a:prstGeom>
          <a:solidFill>
            <a:srgbClr val="4A9AA5"/>
          </a:solidFill>
          <a:ln w="12700">
            <a:solidFill>
              <a:srgbClr val="4A9AA5"/>
            </a:solidFill>
            <a:prstDash val="solid"/>
          </a:ln>
        </p:spPr>
      </p:sp>
      <p:sp>
        <p:nvSpPr>
          <p:cNvPr id="33" name="Text 29"/>
          <p:cNvSpPr/>
          <p:nvPr/>
        </p:nvSpPr>
        <p:spPr>
          <a:xfrm>
            <a:off x="3310128" y="2048256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Duración</a:t>
            </a:r>
            <a:endParaRPr lang="en-US" sz="700" dirty="0"/>
          </a:p>
        </p:txBody>
      </p:sp>
      <p:sp>
        <p:nvSpPr>
          <p:cNvPr id="34" name="Text 30"/>
          <p:cNvSpPr/>
          <p:nvPr/>
        </p:nvSpPr>
        <p:spPr>
          <a:xfrm>
            <a:off x="4023360" y="2048256"/>
            <a:ext cx="1874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1182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1.5 horas</a:t>
            </a:r>
            <a:endParaRPr lang="en-US" sz="900" dirty="0"/>
          </a:p>
        </p:txBody>
      </p:sp>
      <p:sp>
        <p:nvSpPr>
          <p:cNvPr id="35" name="Shape 31"/>
          <p:cNvSpPr/>
          <p:nvPr/>
        </p:nvSpPr>
        <p:spPr>
          <a:xfrm>
            <a:off x="3310128" y="2523744"/>
            <a:ext cx="640080" cy="201168"/>
          </a:xfrm>
          <a:prstGeom prst="rect">
            <a:avLst/>
          </a:prstGeom>
          <a:solidFill>
            <a:srgbClr val="4A9AA5"/>
          </a:solidFill>
          <a:ln w="12700">
            <a:solidFill>
              <a:srgbClr val="4A9AA5"/>
            </a:solidFill>
            <a:prstDash val="solid"/>
          </a:ln>
        </p:spPr>
      </p:sp>
      <p:sp>
        <p:nvSpPr>
          <p:cNvPr id="36" name="Text 32"/>
          <p:cNvSpPr/>
          <p:nvPr/>
        </p:nvSpPr>
        <p:spPr>
          <a:xfrm>
            <a:off x="3310128" y="2523744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Reactivos</a:t>
            </a:r>
            <a:endParaRPr lang="en-US" sz="700" dirty="0"/>
          </a:p>
        </p:txBody>
      </p:sp>
      <p:sp>
        <p:nvSpPr>
          <p:cNvPr id="37" name="Text 33"/>
          <p:cNvSpPr/>
          <p:nvPr/>
        </p:nvSpPr>
        <p:spPr>
          <a:xfrm>
            <a:off x="4023360" y="2523744"/>
            <a:ext cx="1874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1182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90 preguntas</a:t>
            </a:r>
            <a:endParaRPr lang="en-US" sz="900" dirty="0"/>
          </a:p>
        </p:txBody>
      </p:sp>
      <p:sp>
        <p:nvSpPr>
          <p:cNvPr id="38" name="Text 34"/>
          <p:cNvSpPr/>
          <p:nvPr/>
        </p:nvSpPr>
        <p:spPr>
          <a:xfrm>
            <a:off x="3310128" y="3063240"/>
            <a:ext cx="252374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4A9AA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Qué evalúa:</a:t>
            </a:r>
            <a:endParaRPr lang="en-US" sz="900" dirty="0"/>
          </a:p>
        </p:txBody>
      </p:sp>
      <p:sp>
        <p:nvSpPr>
          <p:cNvPr id="39" name="Text 35"/>
          <p:cNvSpPr/>
          <p:nvPr/>
        </p:nvSpPr>
        <p:spPr>
          <a:xfrm>
            <a:off x="3310128" y="3264408"/>
            <a:ext cx="252374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4B556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Conocimientos específicos de educación física, nociones de inglés y comprensión lectora</a:t>
            </a:r>
            <a:endParaRPr lang="en-US" sz="850" dirty="0"/>
          </a:p>
        </p:txBody>
      </p:sp>
      <p:sp>
        <p:nvSpPr>
          <p:cNvPr id="40" name="Text 36"/>
          <p:cNvSpPr/>
          <p:nvPr/>
        </p:nvSpPr>
        <p:spPr>
          <a:xfrm>
            <a:off x="3310128" y="3895344"/>
            <a:ext cx="252374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4A9AA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Qué llevar:</a:t>
            </a:r>
            <a:endParaRPr lang="en-US" sz="900" dirty="0"/>
          </a:p>
        </p:txBody>
      </p:sp>
      <p:sp>
        <p:nvSpPr>
          <p:cNvPr id="41" name="Text 37"/>
          <p:cNvSpPr/>
          <p:nvPr/>
        </p:nvSpPr>
        <p:spPr>
          <a:xfrm>
            <a:off x="3310128" y="4087368"/>
            <a:ext cx="252374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B556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Mismos materiales que el examen de admisión</a:t>
            </a:r>
            <a:endParaRPr lang="en-US" sz="800" dirty="0"/>
          </a:p>
        </p:txBody>
      </p:sp>
      <p:sp>
        <p:nvSpPr>
          <p:cNvPr id="42" name="Shape 38"/>
          <p:cNvSpPr/>
          <p:nvPr/>
        </p:nvSpPr>
        <p:spPr>
          <a:xfrm>
            <a:off x="6172200" y="658368"/>
            <a:ext cx="2743200" cy="4069080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0000"/>
              </a:srgbClr>
            </a:outerShdw>
          </a:effectLst>
        </p:spPr>
      </p:sp>
      <p:sp>
        <p:nvSpPr>
          <p:cNvPr id="43" name="Shape 39"/>
          <p:cNvSpPr/>
          <p:nvPr/>
        </p:nvSpPr>
        <p:spPr>
          <a:xfrm>
            <a:off x="6172200" y="658368"/>
            <a:ext cx="2743200" cy="822960"/>
          </a:xfrm>
          <a:prstGeom prst="rect">
            <a:avLst/>
          </a:prstGeom>
          <a:solidFill>
            <a:srgbClr val="AB2C5A"/>
          </a:solidFill>
          <a:ln w="12700">
            <a:solidFill>
              <a:srgbClr val="AB2C5A"/>
            </a:solidFill>
            <a:prstDash val="solid"/>
          </a:ln>
        </p:spPr>
      </p:sp>
      <p:pic>
        <p:nvPicPr>
          <p:cNvPr id="4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1928" y="731520"/>
            <a:ext cx="502920" cy="502920"/>
          </a:xfrm>
          <a:prstGeom prst="rect">
            <a:avLst/>
          </a:prstGeom>
        </p:spPr>
      </p:pic>
      <p:sp>
        <p:nvSpPr>
          <p:cNvPr id="45" name="Text 40"/>
          <p:cNvSpPr/>
          <p:nvPr/>
        </p:nvSpPr>
        <p:spPr>
          <a:xfrm>
            <a:off x="6858000" y="658368"/>
            <a:ext cx="1965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Examen de</a:t>
            </a:r>
            <a:endParaRPr lang="en-US" sz="1100" dirty="0"/>
          </a:p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Competencias Motrices</a:t>
            </a:r>
            <a:endParaRPr lang="en-US" sz="1100" dirty="0"/>
          </a:p>
        </p:txBody>
      </p:sp>
      <p:sp>
        <p:nvSpPr>
          <p:cNvPr id="46" name="Shape 41"/>
          <p:cNvSpPr/>
          <p:nvPr/>
        </p:nvSpPr>
        <p:spPr>
          <a:xfrm>
            <a:off x="6281928" y="1572768"/>
            <a:ext cx="640080" cy="201168"/>
          </a:xfrm>
          <a:prstGeom prst="rect">
            <a:avLst/>
          </a:prstGeom>
          <a:solidFill>
            <a:srgbClr val="AB2C5A"/>
          </a:solidFill>
          <a:ln w="12700">
            <a:solidFill>
              <a:srgbClr val="AB2C5A"/>
            </a:solidFill>
            <a:prstDash val="solid"/>
          </a:ln>
        </p:spPr>
      </p:sp>
      <p:sp>
        <p:nvSpPr>
          <p:cNvPr id="47" name="Text 42"/>
          <p:cNvSpPr/>
          <p:nvPr/>
        </p:nvSpPr>
        <p:spPr>
          <a:xfrm>
            <a:off x="6281928" y="1572768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Fecha</a:t>
            </a:r>
            <a:endParaRPr lang="en-US" sz="700" dirty="0"/>
          </a:p>
        </p:txBody>
      </p:sp>
      <p:sp>
        <p:nvSpPr>
          <p:cNvPr id="48" name="Text 43"/>
          <p:cNvSpPr/>
          <p:nvPr/>
        </p:nvSpPr>
        <p:spPr>
          <a:xfrm>
            <a:off x="6995160" y="1572768"/>
            <a:ext cx="1874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1182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 jul (hombres)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11182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 jul (mujeres)</a:t>
            </a:r>
            <a:endParaRPr lang="en-US" sz="900" dirty="0"/>
          </a:p>
        </p:txBody>
      </p:sp>
      <p:sp>
        <p:nvSpPr>
          <p:cNvPr id="49" name="Shape 44"/>
          <p:cNvSpPr/>
          <p:nvPr/>
        </p:nvSpPr>
        <p:spPr>
          <a:xfrm>
            <a:off x="6281928" y="2048256"/>
            <a:ext cx="640080" cy="201168"/>
          </a:xfrm>
          <a:prstGeom prst="rect">
            <a:avLst/>
          </a:prstGeom>
          <a:solidFill>
            <a:srgbClr val="AB2C5A"/>
          </a:solidFill>
          <a:ln w="12700">
            <a:solidFill>
              <a:srgbClr val="AB2C5A"/>
            </a:solidFill>
            <a:prstDash val="solid"/>
          </a:ln>
        </p:spPr>
      </p:sp>
      <p:sp>
        <p:nvSpPr>
          <p:cNvPr id="50" name="Text 45"/>
          <p:cNvSpPr/>
          <p:nvPr/>
        </p:nvSpPr>
        <p:spPr>
          <a:xfrm>
            <a:off x="6281928" y="2048256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Duración</a:t>
            </a:r>
            <a:endParaRPr lang="en-US" sz="700" dirty="0"/>
          </a:p>
        </p:txBody>
      </p:sp>
      <p:sp>
        <p:nvSpPr>
          <p:cNvPr id="51" name="Text 46"/>
          <p:cNvSpPr/>
          <p:nvPr/>
        </p:nvSpPr>
        <p:spPr>
          <a:xfrm>
            <a:off x="6995160" y="2048256"/>
            <a:ext cx="1874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1182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Variable</a:t>
            </a:r>
            <a:endParaRPr lang="en-US" sz="900" dirty="0"/>
          </a:p>
        </p:txBody>
      </p:sp>
      <p:sp>
        <p:nvSpPr>
          <p:cNvPr id="52" name="Shape 47"/>
          <p:cNvSpPr/>
          <p:nvPr/>
        </p:nvSpPr>
        <p:spPr>
          <a:xfrm>
            <a:off x="6281928" y="2523744"/>
            <a:ext cx="640080" cy="201168"/>
          </a:xfrm>
          <a:prstGeom prst="rect">
            <a:avLst/>
          </a:prstGeom>
          <a:solidFill>
            <a:srgbClr val="AB2C5A"/>
          </a:solidFill>
          <a:ln w="12700">
            <a:solidFill>
              <a:srgbClr val="AB2C5A"/>
            </a:solidFill>
            <a:prstDash val="solid"/>
          </a:ln>
        </p:spPr>
      </p:sp>
      <p:sp>
        <p:nvSpPr>
          <p:cNvPr id="53" name="Text 48"/>
          <p:cNvSpPr/>
          <p:nvPr/>
        </p:nvSpPr>
        <p:spPr>
          <a:xfrm>
            <a:off x="6281928" y="2523744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Reactivos</a:t>
            </a:r>
            <a:endParaRPr lang="en-US" sz="700" dirty="0"/>
          </a:p>
        </p:txBody>
      </p:sp>
      <p:sp>
        <p:nvSpPr>
          <p:cNvPr id="54" name="Text 49"/>
          <p:cNvSpPr/>
          <p:nvPr/>
        </p:nvSpPr>
        <p:spPr>
          <a:xfrm>
            <a:off x="6995160" y="2523744"/>
            <a:ext cx="1874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1182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Prueba física</a:t>
            </a:r>
            <a:endParaRPr lang="en-US" sz="900" dirty="0"/>
          </a:p>
        </p:txBody>
      </p:sp>
      <p:sp>
        <p:nvSpPr>
          <p:cNvPr id="55" name="Text 50"/>
          <p:cNvSpPr/>
          <p:nvPr/>
        </p:nvSpPr>
        <p:spPr>
          <a:xfrm>
            <a:off x="6281928" y="3063240"/>
            <a:ext cx="252374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AB2C5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Qué evalúa:</a:t>
            </a:r>
            <a:endParaRPr lang="en-US" sz="900" dirty="0"/>
          </a:p>
        </p:txBody>
      </p:sp>
      <p:sp>
        <p:nvSpPr>
          <p:cNvPr id="56" name="Text 51"/>
          <p:cNvSpPr/>
          <p:nvPr/>
        </p:nvSpPr>
        <p:spPr>
          <a:xfrm>
            <a:off x="6281928" y="3264408"/>
            <a:ext cx="252374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4B556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Resistencia, condición física, habilidades motrices y destreza deportiva</a:t>
            </a:r>
            <a:endParaRPr lang="en-US" sz="850" dirty="0"/>
          </a:p>
        </p:txBody>
      </p:sp>
      <p:sp>
        <p:nvSpPr>
          <p:cNvPr id="57" name="Text 52"/>
          <p:cNvSpPr/>
          <p:nvPr/>
        </p:nvSpPr>
        <p:spPr>
          <a:xfrm>
            <a:off x="6281928" y="3895344"/>
            <a:ext cx="252374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AB2C5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Qué llevar:</a:t>
            </a:r>
            <a:endParaRPr lang="en-US" sz="900" dirty="0"/>
          </a:p>
        </p:txBody>
      </p:sp>
      <p:sp>
        <p:nvSpPr>
          <p:cNvPr id="58" name="Text 53"/>
          <p:cNvSpPr/>
          <p:nvPr/>
        </p:nvSpPr>
        <p:spPr>
          <a:xfrm>
            <a:off x="6281928" y="4087368"/>
            <a:ext cx="252374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B556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Ropa deportiva y traje de baño (lycra short hombres / una pieza mujeres)</a:t>
            </a:r>
            <a:endParaRPr lang="en-US" sz="800" dirty="0"/>
          </a:p>
        </p:txBody>
      </p:sp>
      <p:sp>
        <p:nvSpPr>
          <p:cNvPr id="59" name="Shape 54"/>
          <p:cNvSpPr/>
          <p:nvPr/>
        </p:nvSpPr>
        <p:spPr>
          <a:xfrm>
            <a:off x="228600" y="4754880"/>
            <a:ext cx="8686800" cy="0"/>
          </a:xfrm>
          <a:prstGeom prst="rect">
            <a:avLst/>
          </a:prstGeom>
          <a:solidFill>
            <a:srgbClr val="F3F4F6"/>
          </a:solidFill>
          <a:ln w="12700">
            <a:solidFill>
              <a:srgbClr val="E5E7EB"/>
            </a:solidFill>
            <a:prstDash val="solid"/>
          </a:ln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68B3BD"/>
          </a:solidFill>
          <a:ln w="12700">
            <a:solidFill>
              <a:srgbClr val="68B3B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7160" y="0"/>
            <a:ext cx="12801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MEXTUDIA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1554480" y="0"/>
            <a:ext cx="7315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Etapa 4 — Resultados e Inscripción Final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0" y="4873752"/>
            <a:ext cx="9144000" cy="265176"/>
          </a:xfrm>
          <a:prstGeom prst="rect">
            <a:avLst/>
          </a:prstGeom>
          <a:solidFill>
            <a:srgbClr val="111827"/>
          </a:solidFill>
          <a:ln w="12700">
            <a:solidFill>
              <a:srgbClr val="11182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82880" y="4873752"/>
            <a:ext cx="365760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mextudia.com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2743200" y="4873752"/>
            <a:ext cx="621792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AAAAA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© 2026 Mextudia – Todos los derechos reservados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274320" y="685800"/>
            <a:ext cx="4114800" cy="384048"/>
          </a:xfrm>
          <a:prstGeom prst="rect">
            <a:avLst/>
          </a:prstGeom>
          <a:solidFill>
            <a:srgbClr val="68B3BD"/>
          </a:solidFill>
          <a:ln w="12700">
            <a:solidFill>
              <a:srgbClr val="68B3BD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74320" y="685800"/>
            <a:ext cx="4114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✅  Si quedaste aceptado — Del 4 al 8 de agosto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274320" y="1143000"/>
            <a:ext cx="4114800" cy="402336"/>
          </a:xfrm>
          <a:prstGeom prst="rect">
            <a:avLst/>
          </a:prstGeom>
          <a:solidFill>
            <a:srgbClr val="F3F4F6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47472" y="1197864"/>
            <a:ext cx="292608" cy="292608"/>
          </a:xfrm>
          <a:prstGeom prst="rect">
            <a:avLst/>
          </a:prstGeom>
          <a:solidFill>
            <a:srgbClr val="FFFFFF"/>
          </a:solidFill>
          <a:ln w="19050">
            <a:solidFill>
              <a:srgbClr val="68B3BD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49808" y="1143000"/>
            <a:ext cx="35661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1182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Impresión del resultado del examen de admisión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274320" y="1581912"/>
            <a:ext cx="4114800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347472" y="1636776"/>
            <a:ext cx="292608" cy="292608"/>
          </a:xfrm>
          <a:prstGeom prst="rect">
            <a:avLst/>
          </a:prstGeom>
          <a:solidFill>
            <a:srgbClr val="FFFFFF"/>
          </a:solidFill>
          <a:ln w="19050">
            <a:solidFill>
              <a:srgbClr val="68B3BD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49808" y="1581912"/>
            <a:ext cx="35661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1182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Solicitud de pre-registro en línea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274320" y="2020824"/>
            <a:ext cx="4114800" cy="402336"/>
          </a:xfrm>
          <a:prstGeom prst="rect">
            <a:avLst/>
          </a:prstGeom>
          <a:solidFill>
            <a:srgbClr val="F3F4F6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347472" y="2075688"/>
            <a:ext cx="292608" cy="292608"/>
          </a:xfrm>
          <a:prstGeom prst="rect">
            <a:avLst/>
          </a:prstGeom>
          <a:solidFill>
            <a:srgbClr val="FFFFFF"/>
          </a:solidFill>
          <a:ln w="19050">
            <a:solidFill>
              <a:srgbClr val="68B3BD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749808" y="2020824"/>
            <a:ext cx="35661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1182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Acta de nacimiento original (copia certificada)</a:t>
            </a:r>
            <a:endParaRPr lang="en-US" sz="900" dirty="0"/>
          </a:p>
        </p:txBody>
      </p:sp>
      <p:sp>
        <p:nvSpPr>
          <p:cNvPr id="19" name="Shape 17"/>
          <p:cNvSpPr/>
          <p:nvPr/>
        </p:nvSpPr>
        <p:spPr>
          <a:xfrm>
            <a:off x="274320" y="2459736"/>
            <a:ext cx="4114800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347472" y="2514600"/>
            <a:ext cx="292608" cy="292608"/>
          </a:xfrm>
          <a:prstGeom prst="rect">
            <a:avLst/>
          </a:prstGeom>
          <a:solidFill>
            <a:srgbClr val="FFFFFF"/>
          </a:solidFill>
          <a:ln w="19050">
            <a:solidFill>
              <a:srgbClr val="68B3BD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749808" y="2459736"/>
            <a:ext cx="35661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1182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Certificado de bachillerato con promedio mínimo 8.0</a:t>
            </a:r>
            <a:endParaRPr lang="en-US" sz="900" dirty="0"/>
          </a:p>
        </p:txBody>
      </p:sp>
      <p:sp>
        <p:nvSpPr>
          <p:cNvPr id="22" name="Shape 20"/>
          <p:cNvSpPr/>
          <p:nvPr/>
        </p:nvSpPr>
        <p:spPr>
          <a:xfrm>
            <a:off x="274320" y="2898648"/>
            <a:ext cx="4114800" cy="402336"/>
          </a:xfrm>
          <a:prstGeom prst="rect">
            <a:avLst/>
          </a:prstGeom>
          <a:solidFill>
            <a:srgbClr val="F3F4F6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347472" y="2953512"/>
            <a:ext cx="292608" cy="292608"/>
          </a:xfrm>
          <a:prstGeom prst="rect">
            <a:avLst/>
          </a:prstGeom>
          <a:solidFill>
            <a:srgbClr val="FFFFFF"/>
          </a:solidFill>
          <a:ln w="19050">
            <a:solidFill>
              <a:srgbClr val="68B3BD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749808" y="2898648"/>
            <a:ext cx="35661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1182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CURP</a:t>
            </a:r>
            <a:endParaRPr lang="en-US" sz="900" dirty="0"/>
          </a:p>
        </p:txBody>
      </p:sp>
      <p:sp>
        <p:nvSpPr>
          <p:cNvPr id="25" name="Shape 23"/>
          <p:cNvSpPr/>
          <p:nvPr/>
        </p:nvSpPr>
        <p:spPr>
          <a:xfrm>
            <a:off x="274320" y="3337560"/>
            <a:ext cx="4114800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347472" y="3392424"/>
            <a:ext cx="292608" cy="292608"/>
          </a:xfrm>
          <a:prstGeom prst="rect">
            <a:avLst/>
          </a:prstGeom>
          <a:solidFill>
            <a:srgbClr val="FFFFFF"/>
          </a:solidFill>
          <a:ln w="19050">
            <a:solidFill>
              <a:srgbClr val="68B3BD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749808" y="3337560"/>
            <a:ext cx="35661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1182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4 fotografías infantil (blanco y negro, fondo blanco, mate)</a:t>
            </a:r>
            <a:endParaRPr lang="en-US" sz="900" dirty="0"/>
          </a:p>
        </p:txBody>
      </p:sp>
      <p:sp>
        <p:nvSpPr>
          <p:cNvPr id="28" name="Shape 26"/>
          <p:cNvSpPr/>
          <p:nvPr/>
        </p:nvSpPr>
        <p:spPr>
          <a:xfrm>
            <a:off x="274320" y="3776472"/>
            <a:ext cx="4114800" cy="402336"/>
          </a:xfrm>
          <a:prstGeom prst="rect">
            <a:avLst/>
          </a:prstGeom>
          <a:solidFill>
            <a:srgbClr val="F3F4F6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347472" y="3831336"/>
            <a:ext cx="292608" cy="292608"/>
          </a:xfrm>
          <a:prstGeom prst="rect">
            <a:avLst/>
          </a:prstGeom>
          <a:solidFill>
            <a:srgbClr val="FFFFFF"/>
          </a:solidFill>
          <a:ln w="19050">
            <a:solidFill>
              <a:srgbClr val="68B3BD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749808" y="3776472"/>
            <a:ext cx="35661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1182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Comprobante de pago de inscripción ($680)</a:t>
            </a:r>
            <a:endParaRPr lang="en-US" sz="900" dirty="0"/>
          </a:p>
        </p:txBody>
      </p:sp>
      <p:sp>
        <p:nvSpPr>
          <p:cNvPr id="31" name="Shape 29"/>
          <p:cNvSpPr/>
          <p:nvPr/>
        </p:nvSpPr>
        <p:spPr>
          <a:xfrm>
            <a:off x="274320" y="4215384"/>
            <a:ext cx="4114800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347472" y="4270248"/>
            <a:ext cx="292608" cy="292608"/>
          </a:xfrm>
          <a:prstGeom prst="rect">
            <a:avLst/>
          </a:prstGeom>
          <a:solidFill>
            <a:srgbClr val="FFFFFF"/>
          </a:solidFill>
          <a:ln w="19050">
            <a:solidFill>
              <a:srgbClr val="68B3BD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749808" y="4215384"/>
            <a:ext cx="35661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1182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Certificado médico (vigencia máx. 15 días)</a:t>
            </a:r>
            <a:endParaRPr lang="en-US" sz="900" dirty="0"/>
          </a:p>
        </p:txBody>
      </p:sp>
      <p:sp>
        <p:nvSpPr>
          <p:cNvPr id="34" name="Shape 32"/>
          <p:cNvSpPr/>
          <p:nvPr/>
        </p:nvSpPr>
        <p:spPr>
          <a:xfrm>
            <a:off x="274320" y="4645152"/>
            <a:ext cx="4114800" cy="384048"/>
          </a:xfrm>
          <a:prstGeom prst="rect">
            <a:avLst/>
          </a:prstGeom>
          <a:solidFill>
            <a:srgbClr val="F3F4F6"/>
          </a:solidFill>
          <a:ln w="12700">
            <a:solidFill>
              <a:srgbClr val="68B3BD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365760" y="4645152"/>
            <a:ext cx="3931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1182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📅  Mi fecha de inscripción: _____________________</a:t>
            </a:r>
            <a:endParaRPr lang="en-US" sz="1000" dirty="0"/>
          </a:p>
        </p:txBody>
      </p:sp>
      <p:sp>
        <p:nvSpPr>
          <p:cNvPr id="36" name="Shape 34"/>
          <p:cNvSpPr/>
          <p:nvPr/>
        </p:nvSpPr>
        <p:spPr>
          <a:xfrm>
            <a:off x="4663440" y="685800"/>
            <a:ext cx="4206240" cy="384048"/>
          </a:xfrm>
          <a:prstGeom prst="rect">
            <a:avLst/>
          </a:prstGeom>
          <a:solidFill>
            <a:srgbClr val="AB2C5A"/>
          </a:solidFill>
          <a:ln w="12700">
            <a:solidFill>
              <a:srgbClr val="AB2C5A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4663440" y="685800"/>
            <a:ext cx="4206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⚠  Si no quedaste — No te rindas</a:t>
            </a:r>
            <a:endParaRPr lang="en-US" sz="1000" dirty="0"/>
          </a:p>
        </p:txBody>
      </p:sp>
      <p:sp>
        <p:nvSpPr>
          <p:cNvPr id="38" name="Shape 36"/>
          <p:cNvSpPr/>
          <p:nvPr/>
        </p:nvSpPr>
        <p:spPr>
          <a:xfrm>
            <a:off x="4663440" y="1143000"/>
            <a:ext cx="4206240" cy="822960"/>
          </a:xfrm>
          <a:prstGeom prst="rect">
            <a:avLst/>
          </a:prstGeom>
          <a:solidFill>
            <a:srgbClr val="F3F4F6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4663440" y="1143000"/>
            <a:ext cx="91440" cy="822960"/>
          </a:xfrm>
          <a:prstGeom prst="rect">
            <a:avLst/>
          </a:prstGeom>
          <a:solidFill>
            <a:srgbClr val="AB2C5A"/>
          </a:solidFill>
          <a:ln w="12700">
            <a:solidFill>
              <a:srgbClr val="AB2C5A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4828032" y="1188720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AB2C5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Listas de corrimiento</a:t>
            </a:r>
            <a:endParaRPr lang="en-US" sz="1000" dirty="0"/>
          </a:p>
        </p:txBody>
      </p:sp>
      <p:sp>
        <p:nvSpPr>
          <p:cNvPr id="41" name="Text 39"/>
          <p:cNvSpPr/>
          <p:nvPr/>
        </p:nvSpPr>
        <p:spPr>
          <a:xfrm>
            <a:off x="4828032" y="1453896"/>
            <a:ext cx="3931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4B556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 publican 3 listas adicionales en el mismo sitio de resultados. Mantente pendiente de tu correo electrónico.</a:t>
            </a:r>
            <a:endParaRPr lang="en-US" sz="900" dirty="0"/>
          </a:p>
        </p:txBody>
      </p:sp>
      <p:sp>
        <p:nvSpPr>
          <p:cNvPr id="42" name="Shape 40"/>
          <p:cNvSpPr/>
          <p:nvPr/>
        </p:nvSpPr>
        <p:spPr>
          <a:xfrm>
            <a:off x="4663440" y="2039112"/>
            <a:ext cx="4206240" cy="822960"/>
          </a:xfrm>
          <a:prstGeom prst="rect">
            <a:avLst/>
          </a:prstGeom>
          <a:solidFill>
            <a:srgbClr val="F3F4F6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4663440" y="2039112"/>
            <a:ext cx="91440" cy="822960"/>
          </a:xfrm>
          <a:prstGeom prst="rect">
            <a:avLst/>
          </a:prstGeom>
          <a:solidFill>
            <a:srgbClr val="AB2C5A"/>
          </a:solidFill>
          <a:ln w="12700">
            <a:solidFill>
              <a:srgbClr val="AB2C5A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4828032" y="2084832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AB2C5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Vuélvelo a intentar</a:t>
            </a:r>
            <a:endParaRPr lang="en-US" sz="1000" dirty="0"/>
          </a:p>
        </p:txBody>
      </p:sp>
      <p:sp>
        <p:nvSpPr>
          <p:cNvPr id="45" name="Text 43"/>
          <p:cNvSpPr/>
          <p:nvPr/>
        </p:nvSpPr>
        <p:spPr>
          <a:xfrm>
            <a:off x="4828032" y="2350008"/>
            <a:ext cx="3931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4B556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 existe límite de intentos. Utiliza este kit para prepararte mejor en la siguiente convocatoria.</a:t>
            </a:r>
            <a:endParaRPr lang="en-US" sz="900" dirty="0"/>
          </a:p>
        </p:txBody>
      </p:sp>
      <p:sp>
        <p:nvSpPr>
          <p:cNvPr id="46" name="Shape 44"/>
          <p:cNvSpPr/>
          <p:nvPr/>
        </p:nvSpPr>
        <p:spPr>
          <a:xfrm>
            <a:off x="4663440" y="2935224"/>
            <a:ext cx="4206240" cy="822960"/>
          </a:xfrm>
          <a:prstGeom prst="rect">
            <a:avLst/>
          </a:prstGeom>
          <a:solidFill>
            <a:srgbClr val="F3F4F6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4663440" y="2935224"/>
            <a:ext cx="91440" cy="822960"/>
          </a:xfrm>
          <a:prstGeom prst="rect">
            <a:avLst/>
          </a:prstGeom>
          <a:solidFill>
            <a:srgbClr val="AB2C5A"/>
          </a:solidFill>
          <a:ln w="12700">
            <a:solidFill>
              <a:srgbClr val="AB2C5A"/>
            </a:solidFill>
            <a:prstDash val="solid"/>
          </a:ln>
        </p:spPr>
      </p:sp>
      <p:sp>
        <p:nvSpPr>
          <p:cNvPr id="48" name="Text 46"/>
          <p:cNvSpPr/>
          <p:nvPr/>
        </p:nvSpPr>
        <p:spPr>
          <a:xfrm>
            <a:off x="4828032" y="2980944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AB2C5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Otras instituciones públicas</a:t>
            </a:r>
            <a:endParaRPr lang="en-US" sz="1000" dirty="0"/>
          </a:p>
        </p:txBody>
      </p:sp>
      <p:sp>
        <p:nvSpPr>
          <p:cNvPr id="49" name="Text 47"/>
          <p:cNvSpPr/>
          <p:nvPr/>
        </p:nvSpPr>
        <p:spPr>
          <a:xfrm>
            <a:off x="4828032" y="3246120"/>
            <a:ext cx="3931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4B556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Busca oferta en otras universidades públicas del país con programas similares.</a:t>
            </a:r>
            <a:endParaRPr lang="en-US" sz="900" dirty="0"/>
          </a:p>
        </p:txBody>
      </p:sp>
      <p:sp>
        <p:nvSpPr>
          <p:cNvPr id="50" name="Shape 48"/>
          <p:cNvSpPr/>
          <p:nvPr/>
        </p:nvSpPr>
        <p:spPr>
          <a:xfrm>
            <a:off x="4663440" y="3831336"/>
            <a:ext cx="4206240" cy="822960"/>
          </a:xfrm>
          <a:prstGeom prst="rect">
            <a:avLst/>
          </a:prstGeom>
          <a:solidFill>
            <a:srgbClr val="F3F4F6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4663440" y="3831336"/>
            <a:ext cx="91440" cy="822960"/>
          </a:xfrm>
          <a:prstGeom prst="rect">
            <a:avLst/>
          </a:prstGeom>
          <a:solidFill>
            <a:srgbClr val="AB2C5A"/>
          </a:solidFill>
          <a:ln w="12700">
            <a:solidFill>
              <a:srgbClr val="AB2C5A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4828032" y="3877056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AB2C5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Universidades privadas</a:t>
            </a:r>
            <a:endParaRPr lang="en-US" sz="1000" dirty="0"/>
          </a:p>
        </p:txBody>
      </p:sp>
      <p:sp>
        <p:nvSpPr>
          <p:cNvPr id="53" name="Text 51"/>
          <p:cNvSpPr/>
          <p:nvPr/>
        </p:nvSpPr>
        <p:spPr>
          <a:xfrm>
            <a:off x="4828032" y="4142232"/>
            <a:ext cx="3931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4B556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Algunas ofrecen descuentos, apoyos económicos o becas para aspirantes que intentaron ingresar a una institución pública.</a:t>
            </a:r>
            <a:endParaRPr lang="en-US" sz="900" dirty="0"/>
          </a:p>
        </p:txBody>
      </p:sp>
      <p:sp>
        <p:nvSpPr>
          <p:cNvPr id="54" name="Shape 52"/>
          <p:cNvSpPr/>
          <p:nvPr/>
        </p:nvSpPr>
        <p:spPr>
          <a:xfrm>
            <a:off x="4663440" y="4645152"/>
            <a:ext cx="4206240" cy="384048"/>
          </a:xfrm>
          <a:prstGeom prst="rect">
            <a:avLst/>
          </a:prstGeom>
          <a:solidFill>
            <a:srgbClr val="68B3BD"/>
          </a:solidFill>
          <a:ln w="12700">
            <a:solidFill>
              <a:srgbClr val="68B3BD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4709160" y="4645152"/>
            <a:ext cx="4069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🏆  Resultados: 1 ago desde las 12:00 hrs en gob.mx/aefcm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118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669280" y="0"/>
            <a:ext cx="3474720" cy="5143500"/>
          </a:xfrm>
          <a:prstGeom prst="rect">
            <a:avLst/>
          </a:prstGeom>
          <a:solidFill>
            <a:srgbClr val="68B3BD"/>
          </a:solidFill>
          <a:ln w="12700">
            <a:solidFill>
              <a:srgbClr val="68B3B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0" y="274320"/>
            <a:ext cx="1463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MEXTUDIA</a:t>
            </a:r>
            <a:endParaRPr lang="en-US" sz="13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12280" y="1280160"/>
            <a:ext cx="914400" cy="9144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760720" y="2423160"/>
            <a:ext cx="3200400" cy="411480"/>
          </a:xfrm>
          <a:prstGeom prst="rect">
            <a:avLst/>
          </a:prstGeom>
          <a:solidFill>
            <a:srgbClr val="AB2C5A"/>
          </a:solidFill>
          <a:ln w="12700">
            <a:solidFill>
              <a:srgbClr val="AB2C5A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760720" y="2423160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mextudia.com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5760720" y="2971800"/>
            <a:ext cx="3200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Encuentra más recursos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para tu admisión</a:t>
            </a:r>
            <a:endParaRPr lang="en-US" sz="1100" dirty="0"/>
          </a:p>
        </p:txBody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7880" y="3794760"/>
            <a:ext cx="228600" cy="22860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6217920" y="3767328"/>
            <a:ext cx="2468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(55) 3601-7100</a:t>
            </a:r>
            <a:endParaRPr lang="en-US" sz="1000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7880" y="4114800"/>
            <a:ext cx="228600" cy="22860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6217920" y="4087368"/>
            <a:ext cx="2651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Fresno #15, Col. Santa María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 Ribera, Del. Cuauhtémoc, CDMX</a:t>
            </a:r>
            <a:endParaRPr lang="en-US" sz="900" dirty="0"/>
          </a:p>
        </p:txBody>
      </p:sp>
      <p:sp>
        <p:nvSpPr>
          <p:cNvPr id="12" name="Text 7"/>
          <p:cNvSpPr/>
          <p:nvPr/>
        </p:nvSpPr>
        <p:spPr>
          <a:xfrm>
            <a:off x="365760" y="457200"/>
            <a:ext cx="50292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400" b="1" dirty="0">
                <a:solidFill>
                  <a:srgbClr val="68B3B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¡Sí se puede!</a:t>
            </a:r>
            <a:endParaRPr lang="en-US" sz="6400" dirty="0"/>
          </a:p>
        </p:txBody>
      </p:sp>
      <p:sp>
        <p:nvSpPr>
          <p:cNvPr id="13" name="Text 8"/>
          <p:cNvSpPr/>
          <p:nvPr/>
        </p:nvSpPr>
        <p:spPr>
          <a:xfrm>
            <a:off x="365760" y="2834640"/>
            <a:ext cx="5029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AAAAA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Solo el 10% de los aspirantes logra ingresar a la ESEF.</a:t>
            </a:r>
            <a:endParaRPr lang="en-US" sz="1300" dirty="0"/>
          </a:p>
        </p:txBody>
      </p:sp>
      <p:sp>
        <p:nvSpPr>
          <p:cNvPr id="14" name="Text 9"/>
          <p:cNvSpPr/>
          <p:nvPr/>
        </p:nvSpPr>
        <p:spPr>
          <a:xfrm>
            <a:off x="365760" y="3337560"/>
            <a:ext cx="5029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 preparación, disciplina y esta guía,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tú puedes ser parte de ese porcentaje.</a:t>
            </a:r>
            <a:endParaRPr lang="en-US" sz="1300" dirty="0"/>
          </a:p>
        </p:txBody>
      </p:sp>
      <p:sp>
        <p:nvSpPr>
          <p:cNvPr id="15" name="Shape 10"/>
          <p:cNvSpPr/>
          <p:nvPr/>
        </p:nvSpPr>
        <p:spPr>
          <a:xfrm>
            <a:off x="0" y="4873752"/>
            <a:ext cx="5669280" cy="265176"/>
          </a:xfrm>
          <a:prstGeom prst="rect">
            <a:avLst/>
          </a:prstGeom>
          <a:solidFill>
            <a:srgbClr val="1A2535"/>
          </a:solidFill>
          <a:ln w="12700">
            <a:solidFill>
              <a:srgbClr val="1A2535"/>
            </a:solidFill>
            <a:prstDash val="solid"/>
          </a:ln>
        </p:spPr>
      </p:sp>
      <p:sp>
        <p:nvSpPr>
          <p:cNvPr id="16" name="Text 11"/>
          <p:cNvSpPr/>
          <p:nvPr/>
        </p:nvSpPr>
        <p:spPr>
          <a:xfrm>
            <a:off x="182880" y="4873752"/>
            <a:ext cx="548640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AAAAA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© 2026 Mextudia – Todos los derechos reservados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Kit de Admisión ESEF 2026</dc:title>
  <dc:subject>PptxGenJS Presentation</dc:subject>
  <dc:creator>Mextudia</dc:creator>
  <cp:lastModifiedBy>Mextudia</cp:lastModifiedBy>
  <cp:revision>1</cp:revision>
  <dcterms:created xsi:type="dcterms:W3CDTF">2026-04-01T01:37:26Z</dcterms:created>
  <dcterms:modified xsi:type="dcterms:W3CDTF">2026-04-01T01:37:26Z</dcterms:modified>
</cp:coreProperties>
</file>